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sldIdLst>
    <p:sldId id="256" r:id="rId6"/>
    <p:sldId id="258" r:id="rId7"/>
    <p:sldId id="259" r:id="rId8"/>
    <p:sldId id="263" r:id="rId9"/>
    <p:sldId id="264" r:id="rId10"/>
    <p:sldId id="267" r:id="rId11"/>
    <p:sldId id="268" r:id="rId12"/>
    <p:sldId id="266" r:id="rId13"/>
    <p:sldId id="269" r:id="rId14"/>
    <p:sldId id="270" r:id="rId15"/>
    <p:sldId id="271" r:id="rId16"/>
    <p:sldId id="272" r:id="rId17"/>
    <p:sldId id="273" r:id="rId18"/>
    <p:sldId id="260" r:id="rId19"/>
    <p:sldId id="278" r:id="rId20"/>
    <p:sldId id="287" r:id="rId21"/>
    <p:sldId id="274" r:id="rId22"/>
    <p:sldId id="275" r:id="rId23"/>
    <p:sldId id="276" r:id="rId24"/>
    <p:sldId id="277" r:id="rId25"/>
    <p:sldId id="279" r:id="rId26"/>
    <p:sldId id="261" r:id="rId27"/>
    <p:sldId id="288" r:id="rId28"/>
    <p:sldId id="285" r:id="rId29"/>
  </p:sldIdLst>
  <p:sldSz cx="12192000" cy="6858000"/>
  <p:notesSz cx="6858000" cy="9144000"/>
  <p:defaultTextStyle>
    <a:defPPr>
      <a:defRPr lang="pt-B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l Castro" initials="VC" lastIdx="58" clrIdx="0">
    <p:extLst>
      <p:ext uri="{19B8F6BF-5375-455C-9EA6-DF929625EA0E}">
        <p15:presenceInfo xmlns:p15="http://schemas.microsoft.com/office/powerpoint/2012/main" userId="1555d907a8105d2a" providerId="Windows Live"/>
      </p:ext>
    </p:extLst>
  </p:cmAuthor>
  <p:cmAuthor id="2" name="Giuliano Curtinaz" initials="GC" lastIdx="1" clrIdx="1">
    <p:extLst>
      <p:ext uri="{19B8F6BF-5375-455C-9EA6-DF929625EA0E}">
        <p15:presenceInfo xmlns:p15="http://schemas.microsoft.com/office/powerpoint/2012/main" userId="S::giuliano@bbzzd.onmicrosoft.com::2afb4251-88a8-47a7-b4c0-1f98d21b1e9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Estilo Médio 2 - Ênfas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Estilo Mé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11" d="100"/>
          <a:sy n="111" d="100"/>
        </p:scale>
        <p:origin x="207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8" Type="http://schemas.openxmlformats.org/officeDocument/2006/relationships/slide" Target="slides/slide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5-10-19T17:31:00.691" idx="18">
    <p:pos x="2771" y="3798"/>
    <p:text>MUITO BOA ESSA IMAGEM!</p:text>
    <p:extLst>
      <p:ext uri="{C676402C-5697-4E1C-873F-D02D1690AC5C}">
        <p15:threadingInfo xmlns:p15="http://schemas.microsoft.com/office/powerpoint/2012/main" timeZoneBias="180"/>
      </p:ext>
    </p:extLst>
  </p:cm>
  <p:cm authorId="1" dt="2025-10-19T17:32:07.153" idx="19">
    <p:pos x="2771" y="3934"/>
    <p:text>INDICAR A FONTE ;)</p:text>
    <p:extLst>
      <p:ext uri="{C676402C-5697-4E1C-873F-D02D1690AC5C}">
        <p15:threadingInfo xmlns:p15="http://schemas.microsoft.com/office/powerpoint/2012/main" timeZoneBias="180">
          <p15:parentCm authorId="1" idx="18"/>
        </p15:threadingInfo>
      </p:ext>
    </p:extLst>
  </p:cm>
  <p:cm authorId="1" dt="2025-10-19T17:32:57.345" idx="20">
    <p:pos x="10" y="10"/>
    <p:text>REDUZIR TEXTO</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5-10-19T17:33:18.097" idx="21">
    <p:pos x="5845" y="811"/>
    <p:text>INSERIR TÍTULO E FONTE</p:text>
    <p:extLst>
      <p:ext uri="{C676402C-5697-4E1C-873F-D02D1690AC5C}">
        <p15:threadingInfo xmlns:p15="http://schemas.microsoft.com/office/powerpoint/2012/main" timeZoneBias="180"/>
      </p:ext>
    </p:extLst>
  </p:cm>
  <p:cm authorId="2" dt="2025-10-21T14:37:05.670" idx="1">
    <p:pos x="3601" y="1811"/>
    <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5-10-19T17:34:15.793" idx="22">
    <p:pos x="6931" y="676"/>
    <p:text>REDUZIR TEXTO</p:text>
    <p:extLst>
      <p:ext uri="{C676402C-5697-4E1C-873F-D02D1690AC5C}">
        <p15:threadingInfo xmlns:p15="http://schemas.microsoft.com/office/powerpoint/2012/main" timeZoneBias="180"/>
      </p:ext>
    </p:extLst>
  </p:cm>
  <p:cm authorId="1" dt="2025-10-19T17:35:06.085" idx="23">
    <p:pos x="6931" y="812"/>
    <p:text>VERIFICAR A NECESSIDADE DO TEXTO, CONSIDERANDO AS INFORMAÇÕES DA IMAGEM (QUE ESTÁ MUITO BOA!!!)</p:text>
    <p:extLst>
      <p:ext uri="{C676402C-5697-4E1C-873F-D02D1690AC5C}">
        <p15:threadingInfo xmlns:p15="http://schemas.microsoft.com/office/powerpoint/2012/main" timeZoneBias="180">
          <p15:parentCm authorId="1" idx="22"/>
        </p15:threadingInfo>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CE54188C-5123-C403-D056-93E26F433707}"/>
              </a:ext>
            </a:extLst>
          </p:cNvPr>
          <p:cNvSpPr>
            <a:spLocks noGrp="1"/>
          </p:cNvSpPr>
          <p:nvPr>
            <p:ph type="dt" sz="half" idx="10"/>
          </p:nvPr>
        </p:nvSpPr>
        <p:spPr/>
        <p:txBody>
          <a:bodyPr/>
          <a:lstStyle>
            <a:lvl1pPr>
              <a:defRPr/>
            </a:lvl1pPr>
          </a:lstStyle>
          <a:p>
            <a:pPr>
              <a:defRPr/>
            </a:pPr>
            <a:fld id="{4D41F348-3173-4368-9AE4-2C210B104C9A}" type="datetimeFigureOut">
              <a:rPr lang="pt-BR"/>
              <a:pPr>
                <a:defRPr/>
              </a:pPr>
              <a:t>24/10/2025</a:t>
            </a:fld>
            <a:endParaRPr lang="pt-BR"/>
          </a:p>
        </p:txBody>
      </p:sp>
      <p:sp>
        <p:nvSpPr>
          <p:cNvPr id="5" name="Espaço Reservado para Rodapé 4">
            <a:extLst>
              <a:ext uri="{FF2B5EF4-FFF2-40B4-BE49-F238E27FC236}">
                <a16:creationId xmlns:a16="http://schemas.microsoft.com/office/drawing/2014/main" id="{8648FF5D-D431-88CE-6059-A5CCBA4BFC43}"/>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5">
            <a:extLst>
              <a:ext uri="{FF2B5EF4-FFF2-40B4-BE49-F238E27FC236}">
                <a16:creationId xmlns:a16="http://schemas.microsoft.com/office/drawing/2014/main" id="{1C36DCA9-8EA9-A37A-51F1-8B71F4CBC38F}"/>
              </a:ext>
            </a:extLst>
          </p:cNvPr>
          <p:cNvSpPr>
            <a:spLocks noGrp="1"/>
          </p:cNvSpPr>
          <p:nvPr>
            <p:ph type="sldNum" sz="quarter" idx="12"/>
          </p:nvPr>
        </p:nvSpPr>
        <p:spPr/>
        <p:txBody>
          <a:bodyPr/>
          <a:lstStyle>
            <a:lvl1pPr>
              <a:defRPr/>
            </a:lvl1pPr>
          </a:lstStyle>
          <a:p>
            <a:pPr>
              <a:defRPr/>
            </a:pPr>
            <a:fld id="{661F76F7-039B-430A-B7B5-577DDA3C4D08}" type="slidenum">
              <a:rPr lang="pt-BR"/>
              <a:pPr>
                <a:defRPr/>
              </a:pPr>
              <a:t>‹nº›</a:t>
            </a:fld>
            <a:endParaRPr lang="pt-BR"/>
          </a:p>
        </p:txBody>
      </p:sp>
    </p:spTree>
    <p:extLst>
      <p:ext uri="{BB962C8B-B14F-4D97-AF65-F5344CB8AC3E}">
        <p14:creationId xmlns:p14="http://schemas.microsoft.com/office/powerpoint/2010/main" val="3304697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94A8A04-19E9-70E3-19CA-3B3FF0220160}"/>
              </a:ext>
            </a:extLst>
          </p:cNvPr>
          <p:cNvSpPr>
            <a:spLocks noGrp="1"/>
          </p:cNvSpPr>
          <p:nvPr>
            <p:ph type="dt" sz="half" idx="10"/>
          </p:nvPr>
        </p:nvSpPr>
        <p:spPr/>
        <p:txBody>
          <a:bodyPr/>
          <a:lstStyle>
            <a:lvl1pPr>
              <a:defRPr/>
            </a:lvl1pPr>
          </a:lstStyle>
          <a:p>
            <a:pPr>
              <a:defRPr/>
            </a:pPr>
            <a:fld id="{14753154-227E-4FB0-9144-264D99B09C4F}" type="datetimeFigureOut">
              <a:rPr lang="pt-BR"/>
              <a:pPr>
                <a:defRPr/>
              </a:pPr>
              <a:t>24/10/2025</a:t>
            </a:fld>
            <a:endParaRPr lang="pt-BR"/>
          </a:p>
        </p:txBody>
      </p:sp>
      <p:sp>
        <p:nvSpPr>
          <p:cNvPr id="5" name="Espaço Reservado para Rodapé 4">
            <a:extLst>
              <a:ext uri="{FF2B5EF4-FFF2-40B4-BE49-F238E27FC236}">
                <a16:creationId xmlns:a16="http://schemas.microsoft.com/office/drawing/2014/main" id="{992BC6B5-7E86-2B7B-9668-FB92CF95D42B}"/>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5">
            <a:extLst>
              <a:ext uri="{FF2B5EF4-FFF2-40B4-BE49-F238E27FC236}">
                <a16:creationId xmlns:a16="http://schemas.microsoft.com/office/drawing/2014/main" id="{377AE915-4AA5-1329-97D0-038C90D4EB71}"/>
              </a:ext>
            </a:extLst>
          </p:cNvPr>
          <p:cNvSpPr>
            <a:spLocks noGrp="1"/>
          </p:cNvSpPr>
          <p:nvPr>
            <p:ph type="sldNum" sz="quarter" idx="12"/>
          </p:nvPr>
        </p:nvSpPr>
        <p:spPr/>
        <p:txBody>
          <a:bodyPr/>
          <a:lstStyle>
            <a:lvl1pPr>
              <a:defRPr/>
            </a:lvl1pPr>
          </a:lstStyle>
          <a:p>
            <a:pPr>
              <a:defRPr/>
            </a:pPr>
            <a:fld id="{253A4533-5DBE-4FD4-A061-EAF54B40E895}" type="slidenum">
              <a:rPr lang="pt-BR"/>
              <a:pPr>
                <a:defRPr/>
              </a:pPr>
              <a:t>‹nº›</a:t>
            </a:fld>
            <a:endParaRPr lang="pt-BR"/>
          </a:p>
        </p:txBody>
      </p:sp>
      <p:pic>
        <p:nvPicPr>
          <p:cNvPr id="7" name="Imagem 4" descr="Desenho com traços pretos em fundo branco&#10;&#10;Descrição gerada automaticamente com confiança média">
            <a:extLst>
              <a:ext uri="{FF2B5EF4-FFF2-40B4-BE49-F238E27FC236}">
                <a16:creationId xmlns:a16="http://schemas.microsoft.com/office/drawing/2014/main" id="{664C5D5B-F775-740C-162F-75F700AA3B6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764838" y="6224588"/>
            <a:ext cx="118268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984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D4853632-0636-CD63-8241-3E8831E4ED51}"/>
              </a:ext>
            </a:extLst>
          </p:cNvPr>
          <p:cNvSpPr>
            <a:spLocks noGrp="1"/>
          </p:cNvSpPr>
          <p:nvPr>
            <p:ph type="dt" sz="half" idx="10"/>
          </p:nvPr>
        </p:nvSpPr>
        <p:spPr/>
        <p:txBody>
          <a:bodyPr/>
          <a:lstStyle>
            <a:lvl1pPr>
              <a:defRPr/>
            </a:lvl1pPr>
          </a:lstStyle>
          <a:p>
            <a:pPr>
              <a:defRPr/>
            </a:pPr>
            <a:fld id="{F1C3CC2B-74D8-4575-BC9B-C755C2896EC6}" type="datetimeFigureOut">
              <a:rPr lang="pt-BR"/>
              <a:pPr>
                <a:defRPr/>
              </a:pPr>
              <a:t>24/10/2025</a:t>
            </a:fld>
            <a:endParaRPr lang="pt-BR"/>
          </a:p>
        </p:txBody>
      </p:sp>
      <p:sp>
        <p:nvSpPr>
          <p:cNvPr id="5" name="Espaço Reservado para Rodapé 4">
            <a:extLst>
              <a:ext uri="{FF2B5EF4-FFF2-40B4-BE49-F238E27FC236}">
                <a16:creationId xmlns:a16="http://schemas.microsoft.com/office/drawing/2014/main" id="{7FA3DF60-2307-708F-4B50-3EC9B5C1A8D2}"/>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5">
            <a:extLst>
              <a:ext uri="{FF2B5EF4-FFF2-40B4-BE49-F238E27FC236}">
                <a16:creationId xmlns:a16="http://schemas.microsoft.com/office/drawing/2014/main" id="{ADAA974E-B8F0-D8E5-71C1-3AC1FBF68840}"/>
              </a:ext>
            </a:extLst>
          </p:cNvPr>
          <p:cNvSpPr>
            <a:spLocks noGrp="1"/>
          </p:cNvSpPr>
          <p:nvPr>
            <p:ph type="sldNum" sz="quarter" idx="12"/>
          </p:nvPr>
        </p:nvSpPr>
        <p:spPr/>
        <p:txBody>
          <a:bodyPr/>
          <a:lstStyle>
            <a:lvl1pPr>
              <a:defRPr/>
            </a:lvl1pPr>
          </a:lstStyle>
          <a:p>
            <a:pPr>
              <a:defRPr/>
            </a:pPr>
            <a:fld id="{5264EEBC-97AD-4BB5-8C4C-916E37B736B5}" type="slidenum">
              <a:rPr lang="pt-BR"/>
              <a:pPr>
                <a:defRPr/>
              </a:pPr>
              <a:t>‹nº›</a:t>
            </a:fld>
            <a:endParaRPr lang="pt-BR"/>
          </a:p>
        </p:txBody>
      </p:sp>
    </p:spTree>
    <p:extLst>
      <p:ext uri="{BB962C8B-B14F-4D97-AF65-F5344CB8AC3E}">
        <p14:creationId xmlns:p14="http://schemas.microsoft.com/office/powerpoint/2010/main" val="468984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3">
            <a:extLst>
              <a:ext uri="{FF2B5EF4-FFF2-40B4-BE49-F238E27FC236}">
                <a16:creationId xmlns:a16="http://schemas.microsoft.com/office/drawing/2014/main" id="{3206DE05-FE47-C861-B320-19DCD0AD15FA}"/>
              </a:ext>
            </a:extLst>
          </p:cNvPr>
          <p:cNvSpPr>
            <a:spLocks noGrp="1"/>
          </p:cNvSpPr>
          <p:nvPr>
            <p:ph type="dt" sz="half" idx="10"/>
          </p:nvPr>
        </p:nvSpPr>
        <p:spPr/>
        <p:txBody>
          <a:bodyPr/>
          <a:lstStyle>
            <a:lvl1pPr>
              <a:defRPr/>
            </a:lvl1pPr>
          </a:lstStyle>
          <a:p>
            <a:pPr>
              <a:defRPr/>
            </a:pPr>
            <a:fld id="{97663D85-07B5-4A63-A5EE-7CB9EBD586D1}" type="datetimeFigureOut">
              <a:rPr lang="pt-BR"/>
              <a:pPr>
                <a:defRPr/>
              </a:pPr>
              <a:t>24/10/2025</a:t>
            </a:fld>
            <a:endParaRPr lang="pt-BR"/>
          </a:p>
        </p:txBody>
      </p:sp>
      <p:sp>
        <p:nvSpPr>
          <p:cNvPr id="6" name="Espaço Reservado para Rodapé 4">
            <a:extLst>
              <a:ext uri="{FF2B5EF4-FFF2-40B4-BE49-F238E27FC236}">
                <a16:creationId xmlns:a16="http://schemas.microsoft.com/office/drawing/2014/main" id="{0266CD70-C085-D99C-4F89-89C7448D3AD3}"/>
              </a:ext>
            </a:extLst>
          </p:cNvPr>
          <p:cNvSpPr>
            <a:spLocks noGrp="1"/>
          </p:cNvSpPr>
          <p:nvPr>
            <p:ph type="ftr" sz="quarter" idx="11"/>
          </p:nvPr>
        </p:nvSpPr>
        <p:spPr/>
        <p:txBody>
          <a:bodyPr/>
          <a:lstStyle>
            <a:lvl1pPr>
              <a:defRPr/>
            </a:lvl1pPr>
          </a:lstStyle>
          <a:p>
            <a:pPr>
              <a:defRPr/>
            </a:pPr>
            <a:endParaRPr lang="pt-BR"/>
          </a:p>
        </p:txBody>
      </p:sp>
      <p:sp>
        <p:nvSpPr>
          <p:cNvPr id="7" name="Espaço Reservado para Número de Slide 5">
            <a:extLst>
              <a:ext uri="{FF2B5EF4-FFF2-40B4-BE49-F238E27FC236}">
                <a16:creationId xmlns:a16="http://schemas.microsoft.com/office/drawing/2014/main" id="{E0FDED60-12D4-0D84-DC2C-025B2AF21D42}"/>
              </a:ext>
            </a:extLst>
          </p:cNvPr>
          <p:cNvSpPr>
            <a:spLocks noGrp="1"/>
          </p:cNvSpPr>
          <p:nvPr>
            <p:ph type="sldNum" sz="quarter" idx="12"/>
          </p:nvPr>
        </p:nvSpPr>
        <p:spPr/>
        <p:txBody>
          <a:bodyPr/>
          <a:lstStyle>
            <a:lvl1pPr>
              <a:defRPr/>
            </a:lvl1pPr>
          </a:lstStyle>
          <a:p>
            <a:pPr>
              <a:defRPr/>
            </a:pPr>
            <a:fld id="{7E7F81F3-3B6B-4158-A2EA-435EE12202D3}" type="slidenum">
              <a:rPr lang="pt-BR"/>
              <a:pPr>
                <a:defRPr/>
              </a:pPr>
              <a:t>‹nº›</a:t>
            </a:fld>
            <a:endParaRPr lang="pt-BR"/>
          </a:p>
        </p:txBody>
      </p:sp>
    </p:spTree>
    <p:extLst>
      <p:ext uri="{BB962C8B-B14F-4D97-AF65-F5344CB8AC3E}">
        <p14:creationId xmlns:p14="http://schemas.microsoft.com/office/powerpoint/2010/main" val="1408135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3">
            <a:extLst>
              <a:ext uri="{FF2B5EF4-FFF2-40B4-BE49-F238E27FC236}">
                <a16:creationId xmlns:a16="http://schemas.microsoft.com/office/drawing/2014/main" id="{7BCF1C5A-A74A-F7CB-5428-776F6FA85327}"/>
              </a:ext>
            </a:extLst>
          </p:cNvPr>
          <p:cNvSpPr>
            <a:spLocks noGrp="1"/>
          </p:cNvSpPr>
          <p:nvPr>
            <p:ph type="dt" sz="half" idx="10"/>
          </p:nvPr>
        </p:nvSpPr>
        <p:spPr/>
        <p:txBody>
          <a:bodyPr/>
          <a:lstStyle>
            <a:lvl1pPr>
              <a:defRPr/>
            </a:lvl1pPr>
          </a:lstStyle>
          <a:p>
            <a:pPr>
              <a:defRPr/>
            </a:pPr>
            <a:fld id="{37049EFE-17D5-480A-B754-87D854FBA7BD}" type="datetimeFigureOut">
              <a:rPr lang="pt-BR"/>
              <a:pPr>
                <a:defRPr/>
              </a:pPr>
              <a:t>24/10/2025</a:t>
            </a:fld>
            <a:endParaRPr lang="pt-BR"/>
          </a:p>
        </p:txBody>
      </p:sp>
      <p:sp>
        <p:nvSpPr>
          <p:cNvPr id="8" name="Espaço Reservado para Rodapé 4">
            <a:extLst>
              <a:ext uri="{FF2B5EF4-FFF2-40B4-BE49-F238E27FC236}">
                <a16:creationId xmlns:a16="http://schemas.microsoft.com/office/drawing/2014/main" id="{2ECEE962-D46B-58FA-EF60-EDFE1973F2E8}"/>
              </a:ext>
            </a:extLst>
          </p:cNvPr>
          <p:cNvSpPr>
            <a:spLocks noGrp="1"/>
          </p:cNvSpPr>
          <p:nvPr>
            <p:ph type="ftr" sz="quarter" idx="11"/>
          </p:nvPr>
        </p:nvSpPr>
        <p:spPr/>
        <p:txBody>
          <a:bodyPr/>
          <a:lstStyle>
            <a:lvl1pPr>
              <a:defRPr/>
            </a:lvl1pPr>
          </a:lstStyle>
          <a:p>
            <a:pPr>
              <a:defRPr/>
            </a:pPr>
            <a:endParaRPr lang="pt-BR"/>
          </a:p>
        </p:txBody>
      </p:sp>
      <p:sp>
        <p:nvSpPr>
          <p:cNvPr id="9" name="Espaço Reservado para Número de Slide 5">
            <a:extLst>
              <a:ext uri="{FF2B5EF4-FFF2-40B4-BE49-F238E27FC236}">
                <a16:creationId xmlns:a16="http://schemas.microsoft.com/office/drawing/2014/main" id="{F32B39DE-A1FE-7775-DE1E-ACB086D880CC}"/>
              </a:ext>
            </a:extLst>
          </p:cNvPr>
          <p:cNvSpPr>
            <a:spLocks noGrp="1"/>
          </p:cNvSpPr>
          <p:nvPr>
            <p:ph type="sldNum" sz="quarter" idx="12"/>
          </p:nvPr>
        </p:nvSpPr>
        <p:spPr/>
        <p:txBody>
          <a:bodyPr/>
          <a:lstStyle>
            <a:lvl1pPr>
              <a:defRPr/>
            </a:lvl1pPr>
          </a:lstStyle>
          <a:p>
            <a:pPr>
              <a:defRPr/>
            </a:pPr>
            <a:fld id="{08139C0E-B88B-4E19-94FC-2325D76F7518}" type="slidenum">
              <a:rPr lang="pt-BR"/>
              <a:pPr>
                <a:defRPr/>
              </a:pPr>
              <a:t>‹nº›</a:t>
            </a:fld>
            <a:endParaRPr lang="pt-BR"/>
          </a:p>
        </p:txBody>
      </p:sp>
    </p:spTree>
    <p:extLst>
      <p:ext uri="{BB962C8B-B14F-4D97-AF65-F5344CB8AC3E}">
        <p14:creationId xmlns:p14="http://schemas.microsoft.com/office/powerpoint/2010/main" val="774631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3">
            <a:extLst>
              <a:ext uri="{FF2B5EF4-FFF2-40B4-BE49-F238E27FC236}">
                <a16:creationId xmlns:a16="http://schemas.microsoft.com/office/drawing/2014/main" id="{5137CD16-6574-6E1F-ABE4-0A545D36585B}"/>
              </a:ext>
            </a:extLst>
          </p:cNvPr>
          <p:cNvSpPr>
            <a:spLocks noGrp="1"/>
          </p:cNvSpPr>
          <p:nvPr>
            <p:ph type="dt" sz="half" idx="10"/>
          </p:nvPr>
        </p:nvSpPr>
        <p:spPr/>
        <p:txBody>
          <a:bodyPr/>
          <a:lstStyle>
            <a:lvl1pPr>
              <a:defRPr/>
            </a:lvl1pPr>
          </a:lstStyle>
          <a:p>
            <a:pPr>
              <a:defRPr/>
            </a:pPr>
            <a:fld id="{1F393E6F-C6AF-442E-89E3-F85E24AFDA58}" type="datetimeFigureOut">
              <a:rPr lang="pt-BR"/>
              <a:pPr>
                <a:defRPr/>
              </a:pPr>
              <a:t>24/10/2025</a:t>
            </a:fld>
            <a:endParaRPr lang="pt-BR"/>
          </a:p>
        </p:txBody>
      </p:sp>
      <p:sp>
        <p:nvSpPr>
          <p:cNvPr id="4" name="Espaço Reservado para Rodapé 4">
            <a:extLst>
              <a:ext uri="{FF2B5EF4-FFF2-40B4-BE49-F238E27FC236}">
                <a16:creationId xmlns:a16="http://schemas.microsoft.com/office/drawing/2014/main" id="{35BCBFEA-C5E5-6A42-1AAA-FAF2685FDB9B}"/>
              </a:ext>
            </a:extLst>
          </p:cNvPr>
          <p:cNvSpPr>
            <a:spLocks noGrp="1"/>
          </p:cNvSpPr>
          <p:nvPr>
            <p:ph type="ftr" sz="quarter" idx="11"/>
          </p:nvPr>
        </p:nvSpPr>
        <p:spPr/>
        <p:txBody>
          <a:bodyPr/>
          <a:lstStyle>
            <a:lvl1pPr>
              <a:defRPr/>
            </a:lvl1pPr>
          </a:lstStyle>
          <a:p>
            <a:pPr>
              <a:defRPr/>
            </a:pPr>
            <a:endParaRPr lang="pt-BR"/>
          </a:p>
        </p:txBody>
      </p:sp>
      <p:sp>
        <p:nvSpPr>
          <p:cNvPr id="5" name="Espaço Reservado para Número de Slide 5">
            <a:extLst>
              <a:ext uri="{FF2B5EF4-FFF2-40B4-BE49-F238E27FC236}">
                <a16:creationId xmlns:a16="http://schemas.microsoft.com/office/drawing/2014/main" id="{3987B575-2E62-724D-F599-EAD1951FE183}"/>
              </a:ext>
            </a:extLst>
          </p:cNvPr>
          <p:cNvSpPr>
            <a:spLocks noGrp="1"/>
          </p:cNvSpPr>
          <p:nvPr>
            <p:ph type="sldNum" sz="quarter" idx="12"/>
          </p:nvPr>
        </p:nvSpPr>
        <p:spPr/>
        <p:txBody>
          <a:bodyPr/>
          <a:lstStyle>
            <a:lvl1pPr>
              <a:defRPr/>
            </a:lvl1pPr>
          </a:lstStyle>
          <a:p>
            <a:pPr>
              <a:defRPr/>
            </a:pPr>
            <a:fld id="{7A3265F5-9918-43E5-A4FC-F732428B84DE}" type="slidenum">
              <a:rPr lang="pt-BR"/>
              <a:pPr>
                <a:defRPr/>
              </a:pPr>
              <a:t>‹nº›</a:t>
            </a:fld>
            <a:endParaRPr lang="pt-BR"/>
          </a:p>
        </p:txBody>
      </p:sp>
    </p:spTree>
    <p:extLst>
      <p:ext uri="{BB962C8B-B14F-4D97-AF65-F5344CB8AC3E}">
        <p14:creationId xmlns:p14="http://schemas.microsoft.com/office/powerpoint/2010/main" val="1471812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3">
            <a:extLst>
              <a:ext uri="{FF2B5EF4-FFF2-40B4-BE49-F238E27FC236}">
                <a16:creationId xmlns:a16="http://schemas.microsoft.com/office/drawing/2014/main" id="{57D1C6B0-5D54-197F-AC9B-65D8851F80E6}"/>
              </a:ext>
            </a:extLst>
          </p:cNvPr>
          <p:cNvSpPr>
            <a:spLocks noGrp="1"/>
          </p:cNvSpPr>
          <p:nvPr>
            <p:ph type="dt" sz="half" idx="10"/>
          </p:nvPr>
        </p:nvSpPr>
        <p:spPr/>
        <p:txBody>
          <a:bodyPr/>
          <a:lstStyle>
            <a:lvl1pPr>
              <a:defRPr/>
            </a:lvl1pPr>
          </a:lstStyle>
          <a:p>
            <a:pPr>
              <a:defRPr/>
            </a:pPr>
            <a:fld id="{2AAAD17F-5C37-430A-8177-1918C74E06A4}" type="datetimeFigureOut">
              <a:rPr lang="pt-BR"/>
              <a:pPr>
                <a:defRPr/>
              </a:pPr>
              <a:t>24/10/2025</a:t>
            </a:fld>
            <a:endParaRPr lang="pt-BR"/>
          </a:p>
        </p:txBody>
      </p:sp>
      <p:sp>
        <p:nvSpPr>
          <p:cNvPr id="3" name="Espaço Reservado para Rodapé 4">
            <a:extLst>
              <a:ext uri="{FF2B5EF4-FFF2-40B4-BE49-F238E27FC236}">
                <a16:creationId xmlns:a16="http://schemas.microsoft.com/office/drawing/2014/main" id="{0D6031AF-FE42-9BB0-2711-99D8A67E0A19}"/>
              </a:ext>
            </a:extLst>
          </p:cNvPr>
          <p:cNvSpPr>
            <a:spLocks noGrp="1"/>
          </p:cNvSpPr>
          <p:nvPr>
            <p:ph type="ftr" sz="quarter" idx="11"/>
          </p:nvPr>
        </p:nvSpPr>
        <p:spPr/>
        <p:txBody>
          <a:bodyPr/>
          <a:lstStyle>
            <a:lvl1pPr>
              <a:defRPr/>
            </a:lvl1pPr>
          </a:lstStyle>
          <a:p>
            <a:pPr>
              <a:defRPr/>
            </a:pPr>
            <a:endParaRPr lang="pt-BR"/>
          </a:p>
        </p:txBody>
      </p:sp>
      <p:sp>
        <p:nvSpPr>
          <p:cNvPr id="4" name="Espaço Reservado para Número de Slide 5">
            <a:extLst>
              <a:ext uri="{FF2B5EF4-FFF2-40B4-BE49-F238E27FC236}">
                <a16:creationId xmlns:a16="http://schemas.microsoft.com/office/drawing/2014/main" id="{8E6DDA5D-8BD5-1650-B632-A61D9B1D3E8F}"/>
              </a:ext>
            </a:extLst>
          </p:cNvPr>
          <p:cNvSpPr>
            <a:spLocks noGrp="1"/>
          </p:cNvSpPr>
          <p:nvPr>
            <p:ph type="sldNum" sz="quarter" idx="12"/>
          </p:nvPr>
        </p:nvSpPr>
        <p:spPr/>
        <p:txBody>
          <a:bodyPr/>
          <a:lstStyle>
            <a:lvl1pPr>
              <a:defRPr/>
            </a:lvl1pPr>
          </a:lstStyle>
          <a:p>
            <a:pPr>
              <a:defRPr/>
            </a:pPr>
            <a:fld id="{FD5EDAD0-5299-4C4E-859B-63E5266360B8}" type="slidenum">
              <a:rPr lang="pt-BR"/>
              <a:pPr>
                <a:defRPr/>
              </a:pPr>
              <a:t>‹nº›</a:t>
            </a:fld>
            <a:endParaRPr lang="pt-BR"/>
          </a:p>
        </p:txBody>
      </p:sp>
    </p:spTree>
    <p:extLst>
      <p:ext uri="{BB962C8B-B14F-4D97-AF65-F5344CB8AC3E}">
        <p14:creationId xmlns:p14="http://schemas.microsoft.com/office/powerpoint/2010/main" val="761707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3">
            <a:extLst>
              <a:ext uri="{FF2B5EF4-FFF2-40B4-BE49-F238E27FC236}">
                <a16:creationId xmlns:a16="http://schemas.microsoft.com/office/drawing/2014/main" id="{2A53A17D-9EEC-1376-506B-D8D43425E2F4}"/>
              </a:ext>
            </a:extLst>
          </p:cNvPr>
          <p:cNvSpPr>
            <a:spLocks noGrp="1"/>
          </p:cNvSpPr>
          <p:nvPr>
            <p:ph type="dt" sz="half" idx="10"/>
          </p:nvPr>
        </p:nvSpPr>
        <p:spPr/>
        <p:txBody>
          <a:bodyPr/>
          <a:lstStyle>
            <a:lvl1pPr>
              <a:defRPr/>
            </a:lvl1pPr>
          </a:lstStyle>
          <a:p>
            <a:pPr>
              <a:defRPr/>
            </a:pPr>
            <a:fld id="{6E897BD8-28FD-44E8-9D3A-DD444A1270E8}" type="datetimeFigureOut">
              <a:rPr lang="pt-BR"/>
              <a:pPr>
                <a:defRPr/>
              </a:pPr>
              <a:t>24/10/2025</a:t>
            </a:fld>
            <a:endParaRPr lang="pt-BR"/>
          </a:p>
        </p:txBody>
      </p:sp>
      <p:sp>
        <p:nvSpPr>
          <p:cNvPr id="6" name="Espaço Reservado para Rodapé 4">
            <a:extLst>
              <a:ext uri="{FF2B5EF4-FFF2-40B4-BE49-F238E27FC236}">
                <a16:creationId xmlns:a16="http://schemas.microsoft.com/office/drawing/2014/main" id="{843F775C-E2F8-910D-745B-5D354CFD65E0}"/>
              </a:ext>
            </a:extLst>
          </p:cNvPr>
          <p:cNvSpPr>
            <a:spLocks noGrp="1"/>
          </p:cNvSpPr>
          <p:nvPr>
            <p:ph type="ftr" sz="quarter" idx="11"/>
          </p:nvPr>
        </p:nvSpPr>
        <p:spPr/>
        <p:txBody>
          <a:bodyPr/>
          <a:lstStyle>
            <a:lvl1pPr>
              <a:defRPr/>
            </a:lvl1pPr>
          </a:lstStyle>
          <a:p>
            <a:pPr>
              <a:defRPr/>
            </a:pPr>
            <a:endParaRPr lang="pt-BR"/>
          </a:p>
        </p:txBody>
      </p:sp>
      <p:sp>
        <p:nvSpPr>
          <p:cNvPr id="7" name="Espaço Reservado para Número de Slide 5">
            <a:extLst>
              <a:ext uri="{FF2B5EF4-FFF2-40B4-BE49-F238E27FC236}">
                <a16:creationId xmlns:a16="http://schemas.microsoft.com/office/drawing/2014/main" id="{33860552-DD75-02DB-B500-B86A9D63CC43}"/>
              </a:ext>
            </a:extLst>
          </p:cNvPr>
          <p:cNvSpPr>
            <a:spLocks noGrp="1"/>
          </p:cNvSpPr>
          <p:nvPr>
            <p:ph type="sldNum" sz="quarter" idx="12"/>
          </p:nvPr>
        </p:nvSpPr>
        <p:spPr/>
        <p:txBody>
          <a:bodyPr/>
          <a:lstStyle>
            <a:lvl1pPr>
              <a:defRPr/>
            </a:lvl1pPr>
          </a:lstStyle>
          <a:p>
            <a:pPr>
              <a:defRPr/>
            </a:pPr>
            <a:fld id="{010DB9B6-62D8-4BB7-BB1C-7D883C264757}" type="slidenum">
              <a:rPr lang="pt-BR"/>
              <a:pPr>
                <a:defRPr/>
              </a:pPr>
              <a:t>‹nº›</a:t>
            </a:fld>
            <a:endParaRPr lang="pt-BR"/>
          </a:p>
        </p:txBody>
      </p:sp>
    </p:spTree>
    <p:extLst>
      <p:ext uri="{BB962C8B-B14F-4D97-AF65-F5344CB8AC3E}">
        <p14:creationId xmlns:p14="http://schemas.microsoft.com/office/powerpoint/2010/main" val="311479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3">
            <a:extLst>
              <a:ext uri="{FF2B5EF4-FFF2-40B4-BE49-F238E27FC236}">
                <a16:creationId xmlns:a16="http://schemas.microsoft.com/office/drawing/2014/main" id="{E581D842-D706-7D01-7B93-471F1CCC9F24}"/>
              </a:ext>
            </a:extLst>
          </p:cNvPr>
          <p:cNvSpPr>
            <a:spLocks noGrp="1"/>
          </p:cNvSpPr>
          <p:nvPr>
            <p:ph type="dt" sz="half" idx="10"/>
          </p:nvPr>
        </p:nvSpPr>
        <p:spPr/>
        <p:txBody>
          <a:bodyPr/>
          <a:lstStyle>
            <a:lvl1pPr>
              <a:defRPr/>
            </a:lvl1pPr>
          </a:lstStyle>
          <a:p>
            <a:pPr>
              <a:defRPr/>
            </a:pPr>
            <a:fld id="{A3F3CEA6-D88E-4E80-9FC8-3DA155323873}" type="datetimeFigureOut">
              <a:rPr lang="pt-BR"/>
              <a:pPr>
                <a:defRPr/>
              </a:pPr>
              <a:t>24/10/2025</a:t>
            </a:fld>
            <a:endParaRPr lang="pt-BR"/>
          </a:p>
        </p:txBody>
      </p:sp>
      <p:sp>
        <p:nvSpPr>
          <p:cNvPr id="6" name="Espaço Reservado para Rodapé 4">
            <a:extLst>
              <a:ext uri="{FF2B5EF4-FFF2-40B4-BE49-F238E27FC236}">
                <a16:creationId xmlns:a16="http://schemas.microsoft.com/office/drawing/2014/main" id="{B16DC51D-DF0D-58F1-CFE1-BE3016910753}"/>
              </a:ext>
            </a:extLst>
          </p:cNvPr>
          <p:cNvSpPr>
            <a:spLocks noGrp="1"/>
          </p:cNvSpPr>
          <p:nvPr>
            <p:ph type="ftr" sz="quarter" idx="11"/>
          </p:nvPr>
        </p:nvSpPr>
        <p:spPr/>
        <p:txBody>
          <a:bodyPr/>
          <a:lstStyle>
            <a:lvl1pPr>
              <a:defRPr/>
            </a:lvl1pPr>
          </a:lstStyle>
          <a:p>
            <a:pPr>
              <a:defRPr/>
            </a:pPr>
            <a:endParaRPr lang="pt-BR"/>
          </a:p>
        </p:txBody>
      </p:sp>
      <p:sp>
        <p:nvSpPr>
          <p:cNvPr id="7" name="Espaço Reservado para Número de Slide 5">
            <a:extLst>
              <a:ext uri="{FF2B5EF4-FFF2-40B4-BE49-F238E27FC236}">
                <a16:creationId xmlns:a16="http://schemas.microsoft.com/office/drawing/2014/main" id="{C407A454-8E16-BB9C-37DE-A2D421A11987}"/>
              </a:ext>
            </a:extLst>
          </p:cNvPr>
          <p:cNvSpPr>
            <a:spLocks noGrp="1"/>
          </p:cNvSpPr>
          <p:nvPr>
            <p:ph type="sldNum" sz="quarter" idx="12"/>
          </p:nvPr>
        </p:nvSpPr>
        <p:spPr/>
        <p:txBody>
          <a:bodyPr/>
          <a:lstStyle>
            <a:lvl1pPr>
              <a:defRPr/>
            </a:lvl1pPr>
          </a:lstStyle>
          <a:p>
            <a:pPr>
              <a:defRPr/>
            </a:pPr>
            <a:fld id="{C638A33F-6685-41BA-80F1-2B0923865B5D}" type="slidenum">
              <a:rPr lang="pt-BR"/>
              <a:pPr>
                <a:defRPr/>
              </a:pPr>
              <a:t>‹nº›</a:t>
            </a:fld>
            <a:endParaRPr lang="pt-BR"/>
          </a:p>
        </p:txBody>
      </p:sp>
    </p:spTree>
    <p:extLst>
      <p:ext uri="{BB962C8B-B14F-4D97-AF65-F5344CB8AC3E}">
        <p14:creationId xmlns:p14="http://schemas.microsoft.com/office/powerpoint/2010/main" val="138897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0D59DDA-6441-1B7C-B62C-BF62B03B049D}"/>
              </a:ext>
            </a:extLst>
          </p:cNvPr>
          <p:cNvSpPr>
            <a:spLocks noGrp="1"/>
          </p:cNvSpPr>
          <p:nvPr>
            <p:ph type="dt" sz="half" idx="10"/>
          </p:nvPr>
        </p:nvSpPr>
        <p:spPr/>
        <p:txBody>
          <a:bodyPr/>
          <a:lstStyle>
            <a:lvl1pPr>
              <a:defRPr/>
            </a:lvl1pPr>
          </a:lstStyle>
          <a:p>
            <a:pPr>
              <a:defRPr/>
            </a:pPr>
            <a:fld id="{00D6C737-1E34-435B-8742-DFCAF78F49C8}" type="datetimeFigureOut">
              <a:rPr lang="pt-BR"/>
              <a:pPr>
                <a:defRPr/>
              </a:pPr>
              <a:t>24/10/2025</a:t>
            </a:fld>
            <a:endParaRPr lang="pt-BR"/>
          </a:p>
        </p:txBody>
      </p:sp>
      <p:sp>
        <p:nvSpPr>
          <p:cNvPr id="5" name="Espaço Reservado para Rodapé 4">
            <a:extLst>
              <a:ext uri="{FF2B5EF4-FFF2-40B4-BE49-F238E27FC236}">
                <a16:creationId xmlns:a16="http://schemas.microsoft.com/office/drawing/2014/main" id="{9BB4E6C9-D9FC-E0DC-02F2-F642D50DACFD}"/>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5">
            <a:extLst>
              <a:ext uri="{FF2B5EF4-FFF2-40B4-BE49-F238E27FC236}">
                <a16:creationId xmlns:a16="http://schemas.microsoft.com/office/drawing/2014/main" id="{2D7BB54B-F4A2-4AA3-61E6-2A9526B0F6FF}"/>
              </a:ext>
            </a:extLst>
          </p:cNvPr>
          <p:cNvSpPr>
            <a:spLocks noGrp="1"/>
          </p:cNvSpPr>
          <p:nvPr>
            <p:ph type="sldNum" sz="quarter" idx="12"/>
          </p:nvPr>
        </p:nvSpPr>
        <p:spPr/>
        <p:txBody>
          <a:bodyPr/>
          <a:lstStyle>
            <a:lvl1pPr>
              <a:defRPr/>
            </a:lvl1pPr>
          </a:lstStyle>
          <a:p>
            <a:pPr>
              <a:defRPr/>
            </a:pPr>
            <a:fld id="{7516F8B4-0831-4CF4-85C7-B8BB0D88BD5A}" type="slidenum">
              <a:rPr lang="pt-BR"/>
              <a:pPr>
                <a:defRPr/>
              </a:pPr>
              <a:t>‹nº›</a:t>
            </a:fld>
            <a:endParaRPr lang="pt-BR"/>
          </a:p>
        </p:txBody>
      </p:sp>
    </p:spTree>
    <p:extLst>
      <p:ext uri="{BB962C8B-B14F-4D97-AF65-F5344CB8AC3E}">
        <p14:creationId xmlns:p14="http://schemas.microsoft.com/office/powerpoint/2010/main" val="3360117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95B2444-C6E0-2A95-B28D-C7A5E66A5EB7}"/>
              </a:ext>
            </a:extLst>
          </p:cNvPr>
          <p:cNvSpPr>
            <a:spLocks noGrp="1"/>
          </p:cNvSpPr>
          <p:nvPr>
            <p:ph type="dt" sz="half" idx="10"/>
          </p:nvPr>
        </p:nvSpPr>
        <p:spPr/>
        <p:txBody>
          <a:bodyPr/>
          <a:lstStyle>
            <a:lvl1pPr>
              <a:defRPr/>
            </a:lvl1pPr>
          </a:lstStyle>
          <a:p>
            <a:pPr>
              <a:defRPr/>
            </a:pPr>
            <a:fld id="{73E7F4D5-5FF4-4AE9-9E53-FBC51E1889ED}" type="datetimeFigureOut">
              <a:rPr lang="pt-BR"/>
              <a:pPr>
                <a:defRPr/>
              </a:pPr>
              <a:t>24/10/2025</a:t>
            </a:fld>
            <a:endParaRPr lang="pt-BR"/>
          </a:p>
        </p:txBody>
      </p:sp>
      <p:sp>
        <p:nvSpPr>
          <p:cNvPr id="5" name="Espaço Reservado para Rodapé 4">
            <a:extLst>
              <a:ext uri="{FF2B5EF4-FFF2-40B4-BE49-F238E27FC236}">
                <a16:creationId xmlns:a16="http://schemas.microsoft.com/office/drawing/2014/main" id="{E4E08FAD-EDC2-8C7B-CA3B-A64C9007E747}"/>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5">
            <a:extLst>
              <a:ext uri="{FF2B5EF4-FFF2-40B4-BE49-F238E27FC236}">
                <a16:creationId xmlns:a16="http://schemas.microsoft.com/office/drawing/2014/main" id="{C8F2CA30-119A-4372-93F3-D47A1D77A959}"/>
              </a:ext>
            </a:extLst>
          </p:cNvPr>
          <p:cNvSpPr>
            <a:spLocks noGrp="1"/>
          </p:cNvSpPr>
          <p:nvPr>
            <p:ph type="sldNum" sz="quarter" idx="12"/>
          </p:nvPr>
        </p:nvSpPr>
        <p:spPr/>
        <p:txBody>
          <a:bodyPr/>
          <a:lstStyle>
            <a:lvl1pPr>
              <a:defRPr/>
            </a:lvl1pPr>
          </a:lstStyle>
          <a:p>
            <a:pPr>
              <a:defRPr/>
            </a:pPr>
            <a:fld id="{2E20E77F-8C06-477A-82CE-75C5F46B7A4B}" type="slidenum">
              <a:rPr lang="pt-BR"/>
              <a:pPr>
                <a:defRPr/>
              </a:pPr>
              <a:t>‹nº›</a:t>
            </a:fld>
            <a:endParaRPr lang="pt-BR"/>
          </a:p>
        </p:txBody>
      </p:sp>
    </p:spTree>
    <p:extLst>
      <p:ext uri="{BB962C8B-B14F-4D97-AF65-F5344CB8AC3E}">
        <p14:creationId xmlns:p14="http://schemas.microsoft.com/office/powerpoint/2010/main" val="3910819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5EF62E-0F2D-47C5-6D89-F3CCC797A016}"/>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1F4013DC-8F6A-2CEA-B95A-3A12F4C280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CD668CB8-DA21-60CA-576A-40CEC5DCC615}"/>
              </a:ext>
            </a:extLst>
          </p:cNvPr>
          <p:cNvSpPr>
            <a:spLocks noGrp="1"/>
          </p:cNvSpPr>
          <p:nvPr>
            <p:ph type="dt" sz="half" idx="10"/>
          </p:nvPr>
        </p:nvSpPr>
        <p:spPr/>
        <p:txBody>
          <a:bodyPr/>
          <a:lstStyle/>
          <a:p>
            <a:fld id="{B0724664-DFBB-4E94-A029-90BF542E375A}" type="datetimeFigureOut">
              <a:rPr lang="pt-BR" smtClean="0"/>
              <a:t>24/10/2025</a:t>
            </a:fld>
            <a:endParaRPr lang="pt-BR"/>
          </a:p>
        </p:txBody>
      </p:sp>
      <p:sp>
        <p:nvSpPr>
          <p:cNvPr id="5" name="Espaço Reservado para Rodapé 4">
            <a:extLst>
              <a:ext uri="{FF2B5EF4-FFF2-40B4-BE49-F238E27FC236}">
                <a16:creationId xmlns:a16="http://schemas.microsoft.com/office/drawing/2014/main" id="{236A8E9C-7002-046F-C62C-7F7B5DF4291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1BD49D0-7B3E-366D-C1B1-645D15AADA42}"/>
              </a:ext>
            </a:extLst>
          </p:cNvPr>
          <p:cNvSpPr>
            <a:spLocks noGrp="1"/>
          </p:cNvSpPr>
          <p:nvPr>
            <p:ph type="sldNum" sz="quarter" idx="12"/>
          </p:nvPr>
        </p:nvSpPr>
        <p:spPr/>
        <p:txBody>
          <a:bodyPr/>
          <a:lstStyle/>
          <a:p>
            <a:fld id="{2886E26F-4CA5-445A-BDCA-5EE22F151C73}" type="slidenum">
              <a:rPr lang="pt-BR" smtClean="0"/>
              <a:t>‹nº›</a:t>
            </a:fld>
            <a:endParaRPr lang="pt-BR"/>
          </a:p>
        </p:txBody>
      </p:sp>
    </p:spTree>
    <p:extLst>
      <p:ext uri="{BB962C8B-B14F-4D97-AF65-F5344CB8AC3E}">
        <p14:creationId xmlns:p14="http://schemas.microsoft.com/office/powerpoint/2010/main" val="3132374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714900-2B20-CF61-3EF4-0A478244D825}"/>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EF001EAC-6554-6610-2375-BA980B3842A1}"/>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AB100A3-B288-7584-7AB3-3E2C89CB7534}"/>
              </a:ext>
            </a:extLst>
          </p:cNvPr>
          <p:cNvSpPr>
            <a:spLocks noGrp="1"/>
          </p:cNvSpPr>
          <p:nvPr>
            <p:ph type="dt" sz="half" idx="10"/>
          </p:nvPr>
        </p:nvSpPr>
        <p:spPr/>
        <p:txBody>
          <a:bodyPr/>
          <a:lstStyle/>
          <a:p>
            <a:fld id="{B0724664-DFBB-4E94-A029-90BF542E375A}" type="datetimeFigureOut">
              <a:rPr lang="pt-BR" smtClean="0"/>
              <a:t>24/10/2025</a:t>
            </a:fld>
            <a:endParaRPr lang="pt-BR"/>
          </a:p>
        </p:txBody>
      </p:sp>
      <p:sp>
        <p:nvSpPr>
          <p:cNvPr id="5" name="Espaço Reservado para Rodapé 4">
            <a:extLst>
              <a:ext uri="{FF2B5EF4-FFF2-40B4-BE49-F238E27FC236}">
                <a16:creationId xmlns:a16="http://schemas.microsoft.com/office/drawing/2014/main" id="{1E67905D-FE02-43D8-7F1A-B52231D5F93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99585B9-64F8-F534-75D1-DB0DF76E859D}"/>
              </a:ext>
            </a:extLst>
          </p:cNvPr>
          <p:cNvSpPr>
            <a:spLocks noGrp="1"/>
          </p:cNvSpPr>
          <p:nvPr>
            <p:ph type="sldNum" sz="quarter" idx="12"/>
          </p:nvPr>
        </p:nvSpPr>
        <p:spPr/>
        <p:txBody>
          <a:bodyPr/>
          <a:lstStyle/>
          <a:p>
            <a:fld id="{2886E26F-4CA5-445A-BDCA-5EE22F151C73}" type="slidenum">
              <a:rPr lang="pt-BR" smtClean="0"/>
              <a:t>‹nº›</a:t>
            </a:fld>
            <a:endParaRPr lang="pt-BR"/>
          </a:p>
        </p:txBody>
      </p:sp>
    </p:spTree>
    <p:extLst>
      <p:ext uri="{BB962C8B-B14F-4D97-AF65-F5344CB8AC3E}">
        <p14:creationId xmlns:p14="http://schemas.microsoft.com/office/powerpoint/2010/main" val="1614596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7738F6-0B84-F482-8581-48DA78122EEE}"/>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A1F32F5C-3A9A-B986-48CB-28B6608B547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310B67F0-1844-E07C-FBBF-6ED7E9FEA81B}"/>
              </a:ext>
            </a:extLst>
          </p:cNvPr>
          <p:cNvSpPr>
            <a:spLocks noGrp="1"/>
          </p:cNvSpPr>
          <p:nvPr>
            <p:ph type="dt" sz="half" idx="10"/>
          </p:nvPr>
        </p:nvSpPr>
        <p:spPr/>
        <p:txBody>
          <a:bodyPr/>
          <a:lstStyle/>
          <a:p>
            <a:fld id="{B0724664-DFBB-4E94-A029-90BF542E375A}" type="datetimeFigureOut">
              <a:rPr lang="pt-BR" smtClean="0"/>
              <a:t>24/10/2025</a:t>
            </a:fld>
            <a:endParaRPr lang="pt-BR"/>
          </a:p>
        </p:txBody>
      </p:sp>
      <p:sp>
        <p:nvSpPr>
          <p:cNvPr id="5" name="Espaço Reservado para Rodapé 4">
            <a:extLst>
              <a:ext uri="{FF2B5EF4-FFF2-40B4-BE49-F238E27FC236}">
                <a16:creationId xmlns:a16="http://schemas.microsoft.com/office/drawing/2014/main" id="{2FC171B8-D512-7700-A187-95FFAA3B59D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67D3D2D-4DBF-3F52-754A-0DE045A2951C}"/>
              </a:ext>
            </a:extLst>
          </p:cNvPr>
          <p:cNvSpPr>
            <a:spLocks noGrp="1"/>
          </p:cNvSpPr>
          <p:nvPr>
            <p:ph type="sldNum" sz="quarter" idx="12"/>
          </p:nvPr>
        </p:nvSpPr>
        <p:spPr/>
        <p:txBody>
          <a:bodyPr/>
          <a:lstStyle/>
          <a:p>
            <a:fld id="{2886E26F-4CA5-445A-BDCA-5EE22F151C73}" type="slidenum">
              <a:rPr lang="pt-BR" smtClean="0"/>
              <a:t>‹nº›</a:t>
            </a:fld>
            <a:endParaRPr lang="pt-BR"/>
          </a:p>
        </p:txBody>
      </p:sp>
    </p:spTree>
    <p:extLst>
      <p:ext uri="{BB962C8B-B14F-4D97-AF65-F5344CB8AC3E}">
        <p14:creationId xmlns:p14="http://schemas.microsoft.com/office/powerpoint/2010/main" val="6112858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06D6A7-8208-8CB5-1985-A690E3FDE08F}"/>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96A60FB5-FBFF-38BB-9508-C46FDB26E5F3}"/>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52AD750-9710-6744-3DFA-8094CA9B77B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88C0DD2-EA0A-EC6D-D5F7-AADE939C6575}"/>
              </a:ext>
            </a:extLst>
          </p:cNvPr>
          <p:cNvSpPr>
            <a:spLocks noGrp="1"/>
          </p:cNvSpPr>
          <p:nvPr>
            <p:ph type="dt" sz="half" idx="10"/>
          </p:nvPr>
        </p:nvSpPr>
        <p:spPr/>
        <p:txBody>
          <a:bodyPr/>
          <a:lstStyle/>
          <a:p>
            <a:fld id="{B0724664-DFBB-4E94-A029-90BF542E375A}" type="datetimeFigureOut">
              <a:rPr lang="pt-BR" smtClean="0"/>
              <a:t>24/10/2025</a:t>
            </a:fld>
            <a:endParaRPr lang="pt-BR"/>
          </a:p>
        </p:txBody>
      </p:sp>
      <p:sp>
        <p:nvSpPr>
          <p:cNvPr id="6" name="Espaço Reservado para Rodapé 5">
            <a:extLst>
              <a:ext uri="{FF2B5EF4-FFF2-40B4-BE49-F238E27FC236}">
                <a16:creationId xmlns:a16="http://schemas.microsoft.com/office/drawing/2014/main" id="{D9482AC6-F053-EEDD-5637-B347FE01A27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0FF95F68-3D6D-9BA7-9C25-7DA1717F6BA2}"/>
              </a:ext>
            </a:extLst>
          </p:cNvPr>
          <p:cNvSpPr>
            <a:spLocks noGrp="1"/>
          </p:cNvSpPr>
          <p:nvPr>
            <p:ph type="sldNum" sz="quarter" idx="12"/>
          </p:nvPr>
        </p:nvSpPr>
        <p:spPr/>
        <p:txBody>
          <a:bodyPr/>
          <a:lstStyle/>
          <a:p>
            <a:fld id="{2886E26F-4CA5-445A-BDCA-5EE22F151C73}" type="slidenum">
              <a:rPr lang="pt-BR" smtClean="0"/>
              <a:t>‹nº›</a:t>
            </a:fld>
            <a:endParaRPr lang="pt-BR"/>
          </a:p>
        </p:txBody>
      </p:sp>
    </p:spTree>
    <p:extLst>
      <p:ext uri="{BB962C8B-B14F-4D97-AF65-F5344CB8AC3E}">
        <p14:creationId xmlns:p14="http://schemas.microsoft.com/office/powerpoint/2010/main" val="36581520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E04330-174D-29E5-8654-46A07AF8951C}"/>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1DE00D73-2C2D-23AB-0134-CF309677BF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FD249F24-FCDC-6B9A-A6D7-D05223708E1C}"/>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B6A79D9-C4D3-5F6D-6C3A-8A7DFBE06D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9E70E644-EED5-872A-3F3E-8DA878743AF9}"/>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4A434F67-88BF-E7AB-8146-F015A2E42DEE}"/>
              </a:ext>
            </a:extLst>
          </p:cNvPr>
          <p:cNvSpPr>
            <a:spLocks noGrp="1"/>
          </p:cNvSpPr>
          <p:nvPr>
            <p:ph type="dt" sz="half" idx="10"/>
          </p:nvPr>
        </p:nvSpPr>
        <p:spPr/>
        <p:txBody>
          <a:bodyPr/>
          <a:lstStyle/>
          <a:p>
            <a:fld id="{B0724664-DFBB-4E94-A029-90BF542E375A}" type="datetimeFigureOut">
              <a:rPr lang="pt-BR" smtClean="0"/>
              <a:t>24/10/2025</a:t>
            </a:fld>
            <a:endParaRPr lang="pt-BR"/>
          </a:p>
        </p:txBody>
      </p:sp>
      <p:sp>
        <p:nvSpPr>
          <p:cNvPr id="8" name="Espaço Reservado para Rodapé 7">
            <a:extLst>
              <a:ext uri="{FF2B5EF4-FFF2-40B4-BE49-F238E27FC236}">
                <a16:creationId xmlns:a16="http://schemas.microsoft.com/office/drawing/2014/main" id="{62316F72-0B0C-741B-4791-1A08DCC05F95}"/>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BCD686B2-8C95-B1A7-8647-8AE6D6273C54}"/>
              </a:ext>
            </a:extLst>
          </p:cNvPr>
          <p:cNvSpPr>
            <a:spLocks noGrp="1"/>
          </p:cNvSpPr>
          <p:nvPr>
            <p:ph type="sldNum" sz="quarter" idx="12"/>
          </p:nvPr>
        </p:nvSpPr>
        <p:spPr/>
        <p:txBody>
          <a:bodyPr/>
          <a:lstStyle/>
          <a:p>
            <a:fld id="{2886E26F-4CA5-445A-BDCA-5EE22F151C73}" type="slidenum">
              <a:rPr lang="pt-BR" smtClean="0"/>
              <a:t>‹nº›</a:t>
            </a:fld>
            <a:endParaRPr lang="pt-BR"/>
          </a:p>
        </p:txBody>
      </p:sp>
    </p:spTree>
    <p:extLst>
      <p:ext uri="{BB962C8B-B14F-4D97-AF65-F5344CB8AC3E}">
        <p14:creationId xmlns:p14="http://schemas.microsoft.com/office/powerpoint/2010/main" val="6598890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ACA114-7BEF-8889-4AAD-A4650F50F3B3}"/>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184703BE-0278-68C8-55F1-5E12C6A852DE}"/>
              </a:ext>
            </a:extLst>
          </p:cNvPr>
          <p:cNvSpPr>
            <a:spLocks noGrp="1"/>
          </p:cNvSpPr>
          <p:nvPr>
            <p:ph type="dt" sz="half" idx="10"/>
          </p:nvPr>
        </p:nvSpPr>
        <p:spPr/>
        <p:txBody>
          <a:bodyPr/>
          <a:lstStyle/>
          <a:p>
            <a:fld id="{B0724664-DFBB-4E94-A029-90BF542E375A}" type="datetimeFigureOut">
              <a:rPr lang="pt-BR" smtClean="0"/>
              <a:t>24/10/2025</a:t>
            </a:fld>
            <a:endParaRPr lang="pt-BR"/>
          </a:p>
        </p:txBody>
      </p:sp>
      <p:sp>
        <p:nvSpPr>
          <p:cNvPr id="4" name="Espaço Reservado para Rodapé 3">
            <a:extLst>
              <a:ext uri="{FF2B5EF4-FFF2-40B4-BE49-F238E27FC236}">
                <a16:creationId xmlns:a16="http://schemas.microsoft.com/office/drawing/2014/main" id="{7F362A38-B33A-3B43-1FC6-6E9131030A3A}"/>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F383375D-BA6C-7189-935B-2C4CDA4C2571}"/>
              </a:ext>
            </a:extLst>
          </p:cNvPr>
          <p:cNvSpPr>
            <a:spLocks noGrp="1"/>
          </p:cNvSpPr>
          <p:nvPr>
            <p:ph type="sldNum" sz="quarter" idx="12"/>
          </p:nvPr>
        </p:nvSpPr>
        <p:spPr/>
        <p:txBody>
          <a:bodyPr/>
          <a:lstStyle/>
          <a:p>
            <a:fld id="{2886E26F-4CA5-445A-BDCA-5EE22F151C73}" type="slidenum">
              <a:rPr lang="pt-BR" smtClean="0"/>
              <a:t>‹nº›</a:t>
            </a:fld>
            <a:endParaRPr lang="pt-BR"/>
          </a:p>
        </p:txBody>
      </p:sp>
    </p:spTree>
    <p:extLst>
      <p:ext uri="{BB962C8B-B14F-4D97-AF65-F5344CB8AC3E}">
        <p14:creationId xmlns:p14="http://schemas.microsoft.com/office/powerpoint/2010/main" val="36633174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4BB3D465-661A-008F-6997-8D0BE07BE0CD}"/>
              </a:ext>
            </a:extLst>
          </p:cNvPr>
          <p:cNvSpPr>
            <a:spLocks noGrp="1"/>
          </p:cNvSpPr>
          <p:nvPr>
            <p:ph type="dt" sz="half" idx="10"/>
          </p:nvPr>
        </p:nvSpPr>
        <p:spPr/>
        <p:txBody>
          <a:bodyPr/>
          <a:lstStyle/>
          <a:p>
            <a:fld id="{B0724664-DFBB-4E94-A029-90BF542E375A}" type="datetimeFigureOut">
              <a:rPr lang="pt-BR" smtClean="0"/>
              <a:t>24/10/2025</a:t>
            </a:fld>
            <a:endParaRPr lang="pt-BR"/>
          </a:p>
        </p:txBody>
      </p:sp>
      <p:sp>
        <p:nvSpPr>
          <p:cNvPr id="3" name="Espaço Reservado para Rodapé 2">
            <a:extLst>
              <a:ext uri="{FF2B5EF4-FFF2-40B4-BE49-F238E27FC236}">
                <a16:creationId xmlns:a16="http://schemas.microsoft.com/office/drawing/2014/main" id="{ED01AFC2-EE9C-0E49-2FB7-F1B471B66593}"/>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7512F564-8150-6C5C-3AD4-CA179A8EE753}"/>
              </a:ext>
            </a:extLst>
          </p:cNvPr>
          <p:cNvSpPr>
            <a:spLocks noGrp="1"/>
          </p:cNvSpPr>
          <p:nvPr>
            <p:ph type="sldNum" sz="quarter" idx="12"/>
          </p:nvPr>
        </p:nvSpPr>
        <p:spPr/>
        <p:txBody>
          <a:bodyPr/>
          <a:lstStyle/>
          <a:p>
            <a:fld id="{2886E26F-4CA5-445A-BDCA-5EE22F151C73}" type="slidenum">
              <a:rPr lang="pt-BR" smtClean="0"/>
              <a:t>‹nº›</a:t>
            </a:fld>
            <a:endParaRPr lang="pt-BR"/>
          </a:p>
        </p:txBody>
      </p:sp>
    </p:spTree>
    <p:extLst>
      <p:ext uri="{BB962C8B-B14F-4D97-AF65-F5344CB8AC3E}">
        <p14:creationId xmlns:p14="http://schemas.microsoft.com/office/powerpoint/2010/main" val="33494443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12C474-3B0B-B417-EC81-75DE75A5414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131C390E-B237-7170-85F8-A35CF9644A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1BF85BDB-CC8C-5D62-5852-0D91B7C5C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01FF1C5-64A0-DAB8-6184-8BE64977DA32}"/>
              </a:ext>
            </a:extLst>
          </p:cNvPr>
          <p:cNvSpPr>
            <a:spLocks noGrp="1"/>
          </p:cNvSpPr>
          <p:nvPr>
            <p:ph type="dt" sz="half" idx="10"/>
          </p:nvPr>
        </p:nvSpPr>
        <p:spPr/>
        <p:txBody>
          <a:bodyPr/>
          <a:lstStyle/>
          <a:p>
            <a:fld id="{B0724664-DFBB-4E94-A029-90BF542E375A}" type="datetimeFigureOut">
              <a:rPr lang="pt-BR" smtClean="0"/>
              <a:t>24/10/2025</a:t>
            </a:fld>
            <a:endParaRPr lang="pt-BR"/>
          </a:p>
        </p:txBody>
      </p:sp>
      <p:sp>
        <p:nvSpPr>
          <p:cNvPr id="6" name="Espaço Reservado para Rodapé 5">
            <a:extLst>
              <a:ext uri="{FF2B5EF4-FFF2-40B4-BE49-F238E27FC236}">
                <a16:creationId xmlns:a16="http://schemas.microsoft.com/office/drawing/2014/main" id="{7DABDF35-C8D7-F2C0-CBF3-D0DCEC1DDDA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C293867-BF6F-F150-C690-A101E356D9AC}"/>
              </a:ext>
            </a:extLst>
          </p:cNvPr>
          <p:cNvSpPr>
            <a:spLocks noGrp="1"/>
          </p:cNvSpPr>
          <p:nvPr>
            <p:ph type="sldNum" sz="quarter" idx="12"/>
          </p:nvPr>
        </p:nvSpPr>
        <p:spPr/>
        <p:txBody>
          <a:bodyPr/>
          <a:lstStyle/>
          <a:p>
            <a:fld id="{2886E26F-4CA5-445A-BDCA-5EE22F151C73}" type="slidenum">
              <a:rPr lang="pt-BR" smtClean="0"/>
              <a:t>‹nº›</a:t>
            </a:fld>
            <a:endParaRPr lang="pt-BR"/>
          </a:p>
        </p:txBody>
      </p:sp>
    </p:spTree>
    <p:extLst>
      <p:ext uri="{BB962C8B-B14F-4D97-AF65-F5344CB8AC3E}">
        <p14:creationId xmlns:p14="http://schemas.microsoft.com/office/powerpoint/2010/main" val="1121636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74E243-EE90-F093-06FD-D01879DC859A}"/>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55DA1786-0D87-7592-C312-AAA4055FF9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653ED9EA-D49E-8E58-3C63-9B8108BE58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1067272-070E-82A2-443A-948B5B5ADF46}"/>
              </a:ext>
            </a:extLst>
          </p:cNvPr>
          <p:cNvSpPr>
            <a:spLocks noGrp="1"/>
          </p:cNvSpPr>
          <p:nvPr>
            <p:ph type="dt" sz="half" idx="10"/>
          </p:nvPr>
        </p:nvSpPr>
        <p:spPr/>
        <p:txBody>
          <a:bodyPr/>
          <a:lstStyle/>
          <a:p>
            <a:fld id="{B0724664-DFBB-4E94-A029-90BF542E375A}" type="datetimeFigureOut">
              <a:rPr lang="pt-BR" smtClean="0"/>
              <a:t>24/10/2025</a:t>
            </a:fld>
            <a:endParaRPr lang="pt-BR"/>
          </a:p>
        </p:txBody>
      </p:sp>
      <p:sp>
        <p:nvSpPr>
          <p:cNvPr id="6" name="Espaço Reservado para Rodapé 5">
            <a:extLst>
              <a:ext uri="{FF2B5EF4-FFF2-40B4-BE49-F238E27FC236}">
                <a16:creationId xmlns:a16="http://schemas.microsoft.com/office/drawing/2014/main" id="{801E17D2-90C1-300D-83AA-A1DA1DF93DF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B4B14FE-048C-DF7C-85F1-4F55DAF3807B}"/>
              </a:ext>
            </a:extLst>
          </p:cNvPr>
          <p:cNvSpPr>
            <a:spLocks noGrp="1"/>
          </p:cNvSpPr>
          <p:nvPr>
            <p:ph type="sldNum" sz="quarter" idx="12"/>
          </p:nvPr>
        </p:nvSpPr>
        <p:spPr/>
        <p:txBody>
          <a:bodyPr/>
          <a:lstStyle/>
          <a:p>
            <a:fld id="{2886E26F-4CA5-445A-BDCA-5EE22F151C73}" type="slidenum">
              <a:rPr lang="pt-BR" smtClean="0"/>
              <a:t>‹nº›</a:t>
            </a:fld>
            <a:endParaRPr lang="pt-BR"/>
          </a:p>
        </p:txBody>
      </p:sp>
    </p:spTree>
    <p:extLst>
      <p:ext uri="{BB962C8B-B14F-4D97-AF65-F5344CB8AC3E}">
        <p14:creationId xmlns:p14="http://schemas.microsoft.com/office/powerpoint/2010/main" val="9924032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7E6FBF-271B-6A71-80D3-84715724AF47}"/>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FD386F14-8F4A-F22F-9FFC-1164C0CD9D01}"/>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995AC9A-FDC8-0DEE-1058-0933DBB4B2B8}"/>
              </a:ext>
            </a:extLst>
          </p:cNvPr>
          <p:cNvSpPr>
            <a:spLocks noGrp="1"/>
          </p:cNvSpPr>
          <p:nvPr>
            <p:ph type="dt" sz="half" idx="10"/>
          </p:nvPr>
        </p:nvSpPr>
        <p:spPr/>
        <p:txBody>
          <a:bodyPr/>
          <a:lstStyle/>
          <a:p>
            <a:fld id="{B0724664-DFBB-4E94-A029-90BF542E375A}" type="datetimeFigureOut">
              <a:rPr lang="pt-BR" smtClean="0"/>
              <a:t>24/10/2025</a:t>
            </a:fld>
            <a:endParaRPr lang="pt-BR"/>
          </a:p>
        </p:txBody>
      </p:sp>
      <p:sp>
        <p:nvSpPr>
          <p:cNvPr id="5" name="Espaço Reservado para Rodapé 4">
            <a:extLst>
              <a:ext uri="{FF2B5EF4-FFF2-40B4-BE49-F238E27FC236}">
                <a16:creationId xmlns:a16="http://schemas.microsoft.com/office/drawing/2014/main" id="{A48118C6-633D-F2FC-6522-4511BBD8208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B7A59AB-5B8D-B9F1-CA52-861E99D9C13C}"/>
              </a:ext>
            </a:extLst>
          </p:cNvPr>
          <p:cNvSpPr>
            <a:spLocks noGrp="1"/>
          </p:cNvSpPr>
          <p:nvPr>
            <p:ph type="sldNum" sz="quarter" idx="12"/>
          </p:nvPr>
        </p:nvSpPr>
        <p:spPr/>
        <p:txBody>
          <a:bodyPr/>
          <a:lstStyle/>
          <a:p>
            <a:fld id="{2886E26F-4CA5-445A-BDCA-5EE22F151C73}" type="slidenum">
              <a:rPr lang="pt-BR" smtClean="0"/>
              <a:t>‹nº›</a:t>
            </a:fld>
            <a:endParaRPr lang="pt-BR"/>
          </a:p>
        </p:txBody>
      </p:sp>
    </p:spTree>
    <p:extLst>
      <p:ext uri="{BB962C8B-B14F-4D97-AF65-F5344CB8AC3E}">
        <p14:creationId xmlns:p14="http://schemas.microsoft.com/office/powerpoint/2010/main" val="35300027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1916963-F002-4CC0-000F-721A3B3C7D0F}"/>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F1565939-2249-B159-ED7A-6B667FC19F4D}"/>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40FB969-A189-C5D2-6D3C-3B2D596AF3B1}"/>
              </a:ext>
            </a:extLst>
          </p:cNvPr>
          <p:cNvSpPr>
            <a:spLocks noGrp="1"/>
          </p:cNvSpPr>
          <p:nvPr>
            <p:ph type="dt" sz="half" idx="10"/>
          </p:nvPr>
        </p:nvSpPr>
        <p:spPr/>
        <p:txBody>
          <a:bodyPr/>
          <a:lstStyle/>
          <a:p>
            <a:fld id="{B0724664-DFBB-4E94-A029-90BF542E375A}" type="datetimeFigureOut">
              <a:rPr lang="pt-BR" smtClean="0"/>
              <a:t>24/10/2025</a:t>
            </a:fld>
            <a:endParaRPr lang="pt-BR"/>
          </a:p>
        </p:txBody>
      </p:sp>
      <p:sp>
        <p:nvSpPr>
          <p:cNvPr id="5" name="Espaço Reservado para Rodapé 4">
            <a:extLst>
              <a:ext uri="{FF2B5EF4-FFF2-40B4-BE49-F238E27FC236}">
                <a16:creationId xmlns:a16="http://schemas.microsoft.com/office/drawing/2014/main" id="{4C16F883-BB93-AA0F-E2B5-D8DB0A17F63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97187D8-30AE-608E-E44C-43BD8F606780}"/>
              </a:ext>
            </a:extLst>
          </p:cNvPr>
          <p:cNvSpPr>
            <a:spLocks noGrp="1"/>
          </p:cNvSpPr>
          <p:nvPr>
            <p:ph type="sldNum" sz="quarter" idx="12"/>
          </p:nvPr>
        </p:nvSpPr>
        <p:spPr/>
        <p:txBody>
          <a:bodyPr/>
          <a:lstStyle/>
          <a:p>
            <a:fld id="{2886E26F-4CA5-445A-BDCA-5EE22F151C73}" type="slidenum">
              <a:rPr lang="pt-BR" smtClean="0"/>
              <a:t>‹nº›</a:t>
            </a:fld>
            <a:endParaRPr lang="pt-BR"/>
          </a:p>
        </p:txBody>
      </p:sp>
    </p:spTree>
    <p:extLst>
      <p:ext uri="{BB962C8B-B14F-4D97-AF65-F5344CB8AC3E}">
        <p14:creationId xmlns:p14="http://schemas.microsoft.com/office/powerpoint/2010/main" val="1721163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ço Reservado para Título 1">
            <a:extLst>
              <a:ext uri="{FF2B5EF4-FFF2-40B4-BE49-F238E27FC236}">
                <a16:creationId xmlns:a16="http://schemas.microsoft.com/office/drawing/2014/main" id="{54FEAEE6-6DC3-82AD-923E-6E89737ACE88}"/>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altLang="pt-BR"/>
              <a:t>Clique para editar o título Mestre</a:t>
            </a:r>
          </a:p>
        </p:txBody>
      </p:sp>
      <p:sp>
        <p:nvSpPr>
          <p:cNvPr id="1027" name="Espaço Reservado para Texto 2">
            <a:extLst>
              <a:ext uri="{FF2B5EF4-FFF2-40B4-BE49-F238E27FC236}">
                <a16:creationId xmlns:a16="http://schemas.microsoft.com/office/drawing/2014/main" id="{2EB787A8-6C53-B312-69D6-15B7C63FD6EA}"/>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pt-BR"/>
              <a:t>Clique para editar os estilos de texto Mestres</a:t>
            </a:r>
          </a:p>
          <a:p>
            <a:pPr lvl="1"/>
            <a:r>
              <a:rPr lang="pt-BR" altLang="pt-BR"/>
              <a:t>Segundo nível</a:t>
            </a:r>
          </a:p>
          <a:p>
            <a:pPr lvl="2"/>
            <a:r>
              <a:rPr lang="pt-BR" altLang="pt-BR"/>
              <a:t>Terceiro nível</a:t>
            </a:r>
          </a:p>
          <a:p>
            <a:pPr lvl="3"/>
            <a:r>
              <a:rPr lang="pt-BR" altLang="pt-BR"/>
              <a:t>Quarto nível</a:t>
            </a:r>
          </a:p>
          <a:p>
            <a:pPr lvl="4"/>
            <a:r>
              <a:rPr lang="pt-BR" altLang="pt-BR"/>
              <a:t>Quinto nível</a:t>
            </a:r>
          </a:p>
        </p:txBody>
      </p:sp>
      <p:sp>
        <p:nvSpPr>
          <p:cNvPr id="4" name="Espaço Reservado para Data 3">
            <a:extLst>
              <a:ext uri="{FF2B5EF4-FFF2-40B4-BE49-F238E27FC236}">
                <a16:creationId xmlns:a16="http://schemas.microsoft.com/office/drawing/2014/main" id="{EAAB38F5-179C-EC89-D177-EDF645BBBA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4DEA24CB-D011-40A9-9B00-17F8B95BC099}" type="datetimeFigureOut">
              <a:rPr lang="pt-BR"/>
              <a:pPr>
                <a:defRPr/>
              </a:pPr>
              <a:t>24/10/2025</a:t>
            </a:fld>
            <a:endParaRPr lang="pt-BR"/>
          </a:p>
        </p:txBody>
      </p:sp>
      <p:sp>
        <p:nvSpPr>
          <p:cNvPr id="5" name="Espaço Reservado para Rodapé 4">
            <a:extLst>
              <a:ext uri="{FF2B5EF4-FFF2-40B4-BE49-F238E27FC236}">
                <a16:creationId xmlns:a16="http://schemas.microsoft.com/office/drawing/2014/main" id="{396B3C93-8BD6-F4DF-2EF9-9F9B19864D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pt-BR"/>
          </a:p>
        </p:txBody>
      </p:sp>
      <p:sp>
        <p:nvSpPr>
          <p:cNvPr id="6" name="Espaço Reservado para Número de Slide 5">
            <a:extLst>
              <a:ext uri="{FF2B5EF4-FFF2-40B4-BE49-F238E27FC236}">
                <a16:creationId xmlns:a16="http://schemas.microsoft.com/office/drawing/2014/main" id="{BE79F760-62C7-A95B-8BCB-9125DE6467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31B5D4AF-77A0-46F4-A4DA-44F26C2F6F0C}" type="slidenum">
              <a:rPr lang="pt-BR"/>
              <a:pPr>
                <a:defRPr/>
              </a:pPr>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C0CD8993-8EFA-C921-CE50-C91B93C59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FFDAFABD-CCB9-B391-F672-3C505C4ED9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B6F6392-A335-49EB-9AF3-43BB6706E9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0724664-DFBB-4E94-A029-90BF542E375A}" type="datetimeFigureOut">
              <a:rPr lang="pt-BR" smtClean="0"/>
              <a:t>24/10/2025</a:t>
            </a:fld>
            <a:endParaRPr lang="pt-BR"/>
          </a:p>
        </p:txBody>
      </p:sp>
      <p:sp>
        <p:nvSpPr>
          <p:cNvPr id="5" name="Espaço Reservado para Rodapé 4">
            <a:extLst>
              <a:ext uri="{FF2B5EF4-FFF2-40B4-BE49-F238E27FC236}">
                <a16:creationId xmlns:a16="http://schemas.microsoft.com/office/drawing/2014/main" id="{1243C747-C098-229A-2F92-02372364E8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4901009F-9821-73C3-C06E-B6C465341E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886E26F-4CA5-445A-BDCA-5EE22F151C73}" type="slidenum">
              <a:rPr lang="pt-BR" smtClean="0"/>
              <a:t>‹nº›</a:t>
            </a:fld>
            <a:endParaRPr lang="pt-BR"/>
          </a:p>
        </p:txBody>
      </p:sp>
    </p:spTree>
    <p:extLst>
      <p:ext uri="{BB962C8B-B14F-4D97-AF65-F5344CB8AC3E}">
        <p14:creationId xmlns:p14="http://schemas.microsoft.com/office/powerpoint/2010/main" val="22587772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050" name="Imagem 4" descr="Desenho com traços pretos em fundo branco&#10;&#10;Descrição gerada automaticamente com confiança média">
            <a:extLst>
              <a:ext uri="{FF2B5EF4-FFF2-40B4-BE49-F238E27FC236}">
                <a16:creationId xmlns:a16="http://schemas.microsoft.com/office/drawing/2014/main" id="{69167FFF-053C-32A8-23DF-F9F613927C3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422400" y="1187450"/>
            <a:ext cx="2692400" cy="448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ítulo 1">
            <a:extLst>
              <a:ext uri="{FF2B5EF4-FFF2-40B4-BE49-F238E27FC236}">
                <a16:creationId xmlns:a16="http://schemas.microsoft.com/office/drawing/2014/main" id="{5E191FB6-9076-7761-D0ED-D4DB65D1453F}"/>
              </a:ext>
            </a:extLst>
          </p:cNvPr>
          <p:cNvSpPr>
            <a:spLocks noGrp="1" noChangeArrowheads="1"/>
          </p:cNvSpPr>
          <p:nvPr>
            <p:ph type="ctrTitle"/>
          </p:nvPr>
        </p:nvSpPr>
        <p:spPr>
          <a:xfrm>
            <a:off x="4114800" y="1550988"/>
            <a:ext cx="7927675" cy="2003425"/>
          </a:xfrm>
        </p:spPr>
        <p:txBody>
          <a:bodyPr/>
          <a:lstStyle/>
          <a:p>
            <a:r>
              <a:rPr lang="pt-BR" altLang="pt-BR" sz="4800" dirty="0">
                <a:solidFill>
                  <a:schemeClr val="bg2"/>
                </a:solidFill>
                <a:latin typeface="Poppins SemiBold" panose="00000700000000000000" pitchFamily="2" charset="0"/>
                <a:cs typeface="Poppins SemiBold" panose="00000700000000000000" pitchFamily="2" charset="0"/>
              </a:rPr>
              <a:t>Prazo de Entrega no Transporte Rodoviário Internacional de Cargas</a:t>
            </a:r>
          </a:p>
        </p:txBody>
      </p:sp>
      <p:sp>
        <p:nvSpPr>
          <p:cNvPr id="7" name="Subtítulo 2">
            <a:extLst>
              <a:ext uri="{FF2B5EF4-FFF2-40B4-BE49-F238E27FC236}">
                <a16:creationId xmlns:a16="http://schemas.microsoft.com/office/drawing/2014/main" id="{E2D5B23A-1E89-B367-5D15-A0EBF764732C}"/>
              </a:ext>
            </a:extLst>
          </p:cNvPr>
          <p:cNvSpPr>
            <a:spLocks noGrp="1"/>
          </p:cNvSpPr>
          <p:nvPr>
            <p:ph type="subTitle" idx="1"/>
          </p:nvPr>
        </p:nvSpPr>
        <p:spPr>
          <a:xfrm>
            <a:off x="4730750" y="3910013"/>
            <a:ext cx="5356225" cy="741362"/>
          </a:xfrm>
        </p:spPr>
        <p:txBody>
          <a:bodyPr rtlCol="0">
            <a:normAutofit fontScale="92500" lnSpcReduction="20000"/>
          </a:bodyPr>
          <a:lstStyle/>
          <a:p>
            <a:pPr algn="l" fontAlgn="auto">
              <a:spcAft>
                <a:spcPts val="0"/>
              </a:spcAft>
              <a:defRPr/>
            </a:pPr>
            <a:r>
              <a:rPr lang="pt-BR" dirty="0">
                <a:solidFill>
                  <a:schemeClr val="bg2"/>
                </a:solidFill>
                <a:latin typeface="Roboto" panose="02000000000000000000" pitchFamily="2" charset="0"/>
                <a:ea typeface="Roboto" panose="02000000000000000000" pitchFamily="2" charset="0"/>
                <a:cs typeface="Roboto" panose="02000000000000000000" pitchFamily="2" charset="0"/>
              </a:rPr>
              <a:t>Giuliano Curtinaz</a:t>
            </a:r>
          </a:p>
          <a:p>
            <a:pPr algn="l" fontAlgn="auto">
              <a:spcAft>
                <a:spcPts val="0"/>
              </a:spcAft>
              <a:defRPr/>
            </a:pPr>
            <a:r>
              <a:rPr lang="pt-BR" dirty="0">
                <a:solidFill>
                  <a:schemeClr val="bg2"/>
                </a:solidFill>
                <a:latin typeface="Roboto" panose="02000000000000000000" pitchFamily="2" charset="0"/>
                <a:ea typeface="Roboto" panose="02000000000000000000" pitchFamily="2" charset="0"/>
                <a:cs typeface="Roboto" panose="02000000000000000000" pitchFamily="2" charset="0"/>
              </a:rPr>
              <a:t>Orientadora: </a:t>
            </a:r>
            <a:r>
              <a:rPr lang="pt-BR" dirty="0" err="1">
                <a:solidFill>
                  <a:schemeClr val="bg2"/>
                </a:solidFill>
                <a:latin typeface="Roboto" panose="02000000000000000000" pitchFamily="2" charset="0"/>
                <a:ea typeface="Roboto" panose="02000000000000000000" pitchFamily="2" charset="0"/>
                <a:cs typeface="Roboto" panose="02000000000000000000" pitchFamily="2" charset="0"/>
              </a:rPr>
              <a:t>Profª</a:t>
            </a:r>
            <a:r>
              <a:rPr lang="pt-BR" dirty="0">
                <a:solidFill>
                  <a:schemeClr val="bg2"/>
                </a:solidFill>
                <a:latin typeface="Roboto" panose="02000000000000000000" pitchFamily="2" charset="0"/>
                <a:ea typeface="Roboto" panose="02000000000000000000" pitchFamily="2" charset="0"/>
                <a:cs typeface="Roboto" panose="02000000000000000000" pitchFamily="2" charset="0"/>
              </a:rPr>
              <a:t> </a:t>
            </a:r>
            <a:r>
              <a:rPr lang="pt-BR" dirty="0" err="1">
                <a:solidFill>
                  <a:schemeClr val="bg2"/>
                </a:solidFill>
                <a:latin typeface="Roboto" panose="02000000000000000000" pitchFamily="2" charset="0"/>
                <a:ea typeface="Roboto" panose="02000000000000000000" pitchFamily="2" charset="0"/>
                <a:cs typeface="Roboto" panose="02000000000000000000" pitchFamily="2" charset="0"/>
              </a:rPr>
              <a:t>Dr</a:t>
            </a:r>
            <a:r>
              <a:rPr lang="pt-BR" dirty="0">
                <a:solidFill>
                  <a:schemeClr val="bg2"/>
                </a:solidFill>
                <a:latin typeface="Roboto" panose="02000000000000000000" pitchFamily="2" charset="0"/>
                <a:ea typeface="Roboto" panose="02000000000000000000" pitchFamily="2" charset="0"/>
                <a:cs typeface="Roboto" panose="02000000000000000000" pitchFamily="2" charset="0"/>
              </a:rPr>
              <a:t>ª </a:t>
            </a:r>
            <a:r>
              <a:rPr lang="pt-BR" dirty="0" err="1">
                <a:solidFill>
                  <a:schemeClr val="bg2"/>
                </a:solidFill>
                <a:latin typeface="Roboto" panose="02000000000000000000" pitchFamily="2" charset="0"/>
                <a:ea typeface="Roboto" panose="02000000000000000000" pitchFamily="2" charset="0"/>
                <a:cs typeface="Roboto" panose="02000000000000000000" pitchFamily="2" charset="0"/>
              </a:rPr>
              <a:t>Vanilde</a:t>
            </a:r>
            <a:r>
              <a:rPr lang="pt-BR" dirty="0">
                <a:solidFill>
                  <a:schemeClr val="bg2"/>
                </a:solidFill>
                <a:latin typeface="Roboto" panose="02000000000000000000" pitchFamily="2" charset="0"/>
                <a:ea typeface="Roboto" panose="02000000000000000000" pitchFamily="2" charset="0"/>
                <a:cs typeface="Roboto" panose="02000000000000000000" pitchFamily="2" charset="0"/>
              </a:rPr>
              <a:t> de Castro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5253F-CC83-D514-8885-7B112A17871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FE41E37-B64F-DF96-EEBF-7D8DEECDDE22}"/>
              </a:ext>
            </a:extLst>
          </p:cNvPr>
          <p:cNvSpPr txBox="1">
            <a:spLocks noChangeArrowheads="1"/>
          </p:cNvSpPr>
          <p:nvPr/>
        </p:nvSpPr>
        <p:spPr bwMode="auto">
          <a:xfrm>
            <a:off x="4088921" y="162135"/>
            <a:ext cx="7927675"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Introdução</a:t>
            </a:r>
          </a:p>
        </p:txBody>
      </p:sp>
      <p:sp>
        <p:nvSpPr>
          <p:cNvPr id="3" name="CaixaDeTexto 2">
            <a:extLst>
              <a:ext uri="{FF2B5EF4-FFF2-40B4-BE49-F238E27FC236}">
                <a16:creationId xmlns:a16="http://schemas.microsoft.com/office/drawing/2014/main" id="{8E70811F-2B82-F0CF-7707-CFFB5EAC63BA}"/>
              </a:ext>
            </a:extLst>
          </p:cNvPr>
          <p:cNvSpPr txBox="1"/>
          <p:nvPr/>
        </p:nvSpPr>
        <p:spPr>
          <a:xfrm>
            <a:off x="4088921" y="1350486"/>
            <a:ext cx="7936302" cy="4524315"/>
          </a:xfrm>
          <a:prstGeom prst="rect">
            <a:avLst/>
          </a:prstGeom>
          <a:noFill/>
        </p:spPr>
        <p:txBody>
          <a:bodyPr wrap="square" rtlCol="0">
            <a:spAutoFit/>
          </a:bodyPr>
          <a:lstStyle/>
          <a:p>
            <a:r>
              <a:rPr lang="pt-BR" dirty="0"/>
              <a:t>O transporte rodoviário internacional de cargas é essencial para a integração econômica dos países do Mercosul, formado por Brasil, Argentina, Uruguai e Paraguai.</a:t>
            </a:r>
          </a:p>
          <a:p>
            <a:endParaRPr lang="pt-BR" dirty="0"/>
          </a:p>
          <a:p>
            <a:pPr marL="285750" indent="-285750">
              <a:buFont typeface="Arial" panose="020B0604020202020204" pitchFamily="34" charset="0"/>
              <a:buChar char="•"/>
            </a:pPr>
            <a:r>
              <a:rPr lang="pt-BR" dirty="0"/>
              <a:t>Brasil responde por 72% do PIB do Bloco</a:t>
            </a:r>
          </a:p>
          <a:p>
            <a:pPr marL="285750" indent="-285750">
              <a:buFont typeface="Arial" panose="020B0604020202020204" pitchFamily="34" charset="0"/>
              <a:buChar char="•"/>
            </a:pPr>
            <a:endParaRPr lang="pt-BR" dirty="0"/>
          </a:p>
          <a:p>
            <a:pPr marL="285750" indent="-285750">
              <a:buFont typeface="Arial" panose="020B0604020202020204" pitchFamily="34" charset="0"/>
              <a:buChar char="•"/>
            </a:pPr>
            <a:r>
              <a:rPr lang="pt-BR" dirty="0"/>
              <a:t>US$ 2,7 Trilhões movimentados em 2022</a:t>
            </a:r>
          </a:p>
          <a:p>
            <a:pPr marL="285750" indent="-285750">
              <a:buFont typeface="Arial" panose="020B0604020202020204" pitchFamily="34" charset="0"/>
              <a:buChar char="•"/>
            </a:pPr>
            <a:endParaRPr lang="pt-BR" dirty="0"/>
          </a:p>
          <a:p>
            <a:pPr marL="285750" indent="-285750">
              <a:buFont typeface="Arial" panose="020B0604020202020204" pitchFamily="34" charset="0"/>
              <a:buChar char="•"/>
            </a:pPr>
            <a:r>
              <a:rPr lang="pt-BR" dirty="0"/>
              <a:t>Rota de Integração Latino-Americana (RILA) </a:t>
            </a:r>
          </a:p>
          <a:p>
            <a:pPr marL="285750" indent="-285750">
              <a:buFont typeface="Arial" panose="020B0604020202020204" pitchFamily="34" charset="0"/>
              <a:buChar char="•"/>
            </a:pPr>
            <a:endParaRPr lang="pt-BR" dirty="0"/>
          </a:p>
          <a:p>
            <a:pPr marL="285750" indent="-285750">
              <a:buFont typeface="Arial" panose="020B0604020202020204" pitchFamily="34" charset="0"/>
              <a:buChar char="•"/>
            </a:pPr>
            <a:r>
              <a:rPr lang="pt-BR" dirty="0"/>
              <a:t>Muitos envolvidos na cadeia logística: Fabricantes, transportadoras, agentes aduaneiros, agentes de carga e clientes finais.</a:t>
            </a:r>
          </a:p>
          <a:p>
            <a:endParaRPr lang="pt-BR" dirty="0"/>
          </a:p>
          <a:p>
            <a:pPr marL="285750" indent="-285750">
              <a:buFont typeface="Arial" panose="020B0604020202020204" pitchFamily="34" charset="0"/>
              <a:buChar char="•"/>
            </a:pPr>
            <a:r>
              <a:rPr lang="pt-BR" dirty="0"/>
              <a:t>É um desafio de prever o tempo de entrega </a:t>
            </a:r>
          </a:p>
          <a:p>
            <a:endParaRPr lang="pt-BR" dirty="0"/>
          </a:p>
          <a:p>
            <a:endParaRPr lang="pt-BR" dirty="0"/>
          </a:p>
        </p:txBody>
      </p:sp>
      <p:pic>
        <p:nvPicPr>
          <p:cNvPr id="6" name="Imagem 5" descr="Uma imagem contendo Diagrama&#10;&#10;O conteúdo gerado por IA pode estar incorreto.">
            <a:extLst>
              <a:ext uri="{FF2B5EF4-FFF2-40B4-BE49-F238E27FC236}">
                <a16:creationId xmlns:a16="http://schemas.microsoft.com/office/drawing/2014/main" id="{23757CE3-A100-22DF-5829-148309B10A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918857" cy="6858000"/>
          </a:xfrm>
          <a:prstGeom prst="rect">
            <a:avLst/>
          </a:prstGeom>
        </p:spPr>
      </p:pic>
      <p:sp>
        <p:nvSpPr>
          <p:cNvPr id="7" name="CaixaDeTexto 6">
            <a:extLst>
              <a:ext uri="{FF2B5EF4-FFF2-40B4-BE49-F238E27FC236}">
                <a16:creationId xmlns:a16="http://schemas.microsoft.com/office/drawing/2014/main" id="{6DC6AB75-ADAA-FEBF-31DF-2C990F95DD27}"/>
              </a:ext>
            </a:extLst>
          </p:cNvPr>
          <p:cNvSpPr txBox="1"/>
          <p:nvPr/>
        </p:nvSpPr>
        <p:spPr>
          <a:xfrm>
            <a:off x="52990" y="6586069"/>
            <a:ext cx="1906438" cy="261610"/>
          </a:xfrm>
          <a:prstGeom prst="rect">
            <a:avLst/>
          </a:prstGeom>
          <a:noFill/>
        </p:spPr>
        <p:txBody>
          <a:bodyPr wrap="square" rtlCol="0">
            <a:spAutoFit/>
          </a:bodyPr>
          <a:lstStyle/>
          <a:p>
            <a:r>
              <a:rPr lang="pt-BR" sz="1100" dirty="0">
                <a:solidFill>
                  <a:schemeClr val="bg1">
                    <a:lumMod val="50000"/>
                  </a:schemeClr>
                </a:solidFill>
              </a:rPr>
              <a:t>Imagem gerada por Gemini IA</a:t>
            </a:r>
          </a:p>
        </p:txBody>
      </p:sp>
    </p:spTree>
    <p:extLst>
      <p:ext uri="{BB962C8B-B14F-4D97-AF65-F5344CB8AC3E}">
        <p14:creationId xmlns:p14="http://schemas.microsoft.com/office/powerpoint/2010/main" val="4106922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E10B1-B9AB-2201-24B4-C94A3D0EF96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8DEECE8-FD0C-3548-BCE8-B53C5E58E77C}"/>
              </a:ext>
            </a:extLst>
          </p:cNvPr>
          <p:cNvSpPr txBox="1"/>
          <p:nvPr/>
        </p:nvSpPr>
        <p:spPr>
          <a:xfrm>
            <a:off x="4080294" y="1259456"/>
            <a:ext cx="7936302" cy="4524315"/>
          </a:xfrm>
          <a:prstGeom prst="rect">
            <a:avLst/>
          </a:prstGeom>
          <a:noFill/>
        </p:spPr>
        <p:txBody>
          <a:bodyPr wrap="square" rtlCol="0">
            <a:spAutoFit/>
          </a:bodyPr>
          <a:lstStyle/>
          <a:p>
            <a:pPr marL="285750" indent="-285750">
              <a:buFont typeface="Arial" panose="020B0604020202020204" pitchFamily="34" charset="0"/>
              <a:buChar char="•"/>
            </a:pPr>
            <a:r>
              <a:rPr lang="pt-BR" dirty="0"/>
              <a:t>Este trabalho teve como objetivo implementar algoritmos de Machine Learning em uma empresa brasileira de transporte rodoviário internacional no Mercosul, visando prever com precisão os prazos de entrega de todas as mercadorias em trânsito internacional.</a:t>
            </a:r>
          </a:p>
          <a:p>
            <a:endParaRPr lang="pt-BR" dirty="0"/>
          </a:p>
          <a:p>
            <a:pPr marL="285750" indent="-285750">
              <a:buFont typeface="Arial" panose="020B0604020202020204" pitchFamily="34" charset="0"/>
              <a:buChar char="•"/>
            </a:pPr>
            <a:r>
              <a:rPr lang="pt-BR" dirty="0"/>
              <a:t>Usar dados reais de transportes realizados</a:t>
            </a:r>
          </a:p>
          <a:p>
            <a:pPr marL="285750" indent="-285750">
              <a:buFont typeface="Arial" panose="020B0604020202020204" pitchFamily="34" charset="0"/>
              <a:buChar char="•"/>
            </a:pPr>
            <a:endParaRPr lang="pt-BR" dirty="0"/>
          </a:p>
          <a:p>
            <a:pPr marL="285750" indent="-285750">
              <a:buFont typeface="Arial" panose="020B0604020202020204" pitchFamily="34" charset="0"/>
              <a:buChar char="•"/>
            </a:pPr>
            <a:r>
              <a:rPr lang="pt-BR" dirty="0"/>
              <a:t>Aprender com os erros no processo de construção</a:t>
            </a:r>
          </a:p>
          <a:p>
            <a:pPr marL="285750" indent="-285750">
              <a:buFont typeface="Arial" panose="020B0604020202020204" pitchFamily="34" charset="0"/>
              <a:buChar char="•"/>
            </a:pPr>
            <a:endParaRPr lang="pt-BR" dirty="0"/>
          </a:p>
          <a:p>
            <a:pPr marL="285750" indent="-285750">
              <a:buFont typeface="Arial" panose="020B0604020202020204" pitchFamily="34" charset="0"/>
              <a:buChar char="•"/>
            </a:pPr>
            <a:r>
              <a:rPr lang="pt-BR" dirty="0"/>
              <a:t>Não generalista mas específico neste contexto</a:t>
            </a:r>
          </a:p>
          <a:p>
            <a:pPr marL="285750" indent="-285750">
              <a:buFont typeface="Arial" panose="020B0604020202020204" pitchFamily="34" charset="0"/>
              <a:buChar char="•"/>
            </a:pPr>
            <a:endParaRPr lang="pt-BR" dirty="0"/>
          </a:p>
          <a:p>
            <a:pPr marL="285750" indent="-285750">
              <a:buFont typeface="Arial" panose="020B0604020202020204" pitchFamily="34" charset="0"/>
              <a:buChar char="•"/>
            </a:pPr>
            <a:r>
              <a:rPr lang="pt-BR" dirty="0"/>
              <a:t>Otimizar a alocação dos veículos</a:t>
            </a:r>
          </a:p>
          <a:p>
            <a:pPr marL="285750" indent="-285750">
              <a:buFont typeface="Arial" panose="020B0604020202020204" pitchFamily="34" charset="0"/>
              <a:buChar char="•"/>
            </a:pPr>
            <a:endParaRPr lang="pt-BR" dirty="0"/>
          </a:p>
          <a:p>
            <a:pPr marL="285750" indent="-285750">
              <a:buFont typeface="Arial" panose="020B0604020202020204" pitchFamily="34" charset="0"/>
              <a:buChar char="•"/>
            </a:pPr>
            <a:r>
              <a:rPr lang="pt-BR" dirty="0"/>
              <a:t>Elevar a satisfação dos clientes</a:t>
            </a:r>
          </a:p>
          <a:p>
            <a:pPr marL="285750" indent="-285750">
              <a:buFont typeface="Arial" panose="020B0604020202020204" pitchFamily="34" charset="0"/>
              <a:buChar char="•"/>
            </a:pPr>
            <a:endParaRPr lang="pt-BR" dirty="0">
              <a:highlight>
                <a:srgbClr val="FFFF00"/>
              </a:highlight>
            </a:endParaRPr>
          </a:p>
          <a:p>
            <a:pPr marL="285750" indent="-285750">
              <a:buFont typeface="Arial" panose="020B0604020202020204" pitchFamily="34" charset="0"/>
              <a:buChar char="•"/>
            </a:pPr>
            <a:endParaRPr lang="pt-BR" dirty="0"/>
          </a:p>
        </p:txBody>
      </p:sp>
      <p:pic>
        <p:nvPicPr>
          <p:cNvPr id="7" name="Imagem 6" descr="Imagem digital fictícia de personagem de desenho animado&#10;&#10;O conteúdo gerado por IA pode estar incorreto.">
            <a:extLst>
              <a:ext uri="{FF2B5EF4-FFF2-40B4-BE49-F238E27FC236}">
                <a16:creationId xmlns:a16="http://schemas.microsoft.com/office/drawing/2014/main" id="{2F39A57A-7F6D-3032-42C0-BE6FEF8591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918857" cy="6858000"/>
          </a:xfrm>
          <a:prstGeom prst="rect">
            <a:avLst/>
          </a:prstGeom>
        </p:spPr>
      </p:pic>
      <p:sp>
        <p:nvSpPr>
          <p:cNvPr id="4" name="Título 1">
            <a:extLst>
              <a:ext uri="{FF2B5EF4-FFF2-40B4-BE49-F238E27FC236}">
                <a16:creationId xmlns:a16="http://schemas.microsoft.com/office/drawing/2014/main" id="{0347FBE7-8A9D-C97A-1E55-9B4AF7DC7E1D}"/>
              </a:ext>
            </a:extLst>
          </p:cNvPr>
          <p:cNvSpPr txBox="1">
            <a:spLocks noChangeArrowheads="1"/>
          </p:cNvSpPr>
          <p:nvPr/>
        </p:nvSpPr>
        <p:spPr bwMode="auto">
          <a:xfrm>
            <a:off x="4088921" y="162135"/>
            <a:ext cx="7927675"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Objetivo</a:t>
            </a:r>
          </a:p>
        </p:txBody>
      </p:sp>
      <p:sp>
        <p:nvSpPr>
          <p:cNvPr id="5" name="CaixaDeTexto 4">
            <a:extLst>
              <a:ext uri="{FF2B5EF4-FFF2-40B4-BE49-F238E27FC236}">
                <a16:creationId xmlns:a16="http://schemas.microsoft.com/office/drawing/2014/main" id="{251A0434-BE6C-E2F5-436B-D222DC0D9299}"/>
              </a:ext>
            </a:extLst>
          </p:cNvPr>
          <p:cNvSpPr txBox="1"/>
          <p:nvPr/>
        </p:nvSpPr>
        <p:spPr>
          <a:xfrm>
            <a:off x="52990" y="6586069"/>
            <a:ext cx="1906438" cy="261610"/>
          </a:xfrm>
          <a:prstGeom prst="rect">
            <a:avLst/>
          </a:prstGeom>
          <a:noFill/>
        </p:spPr>
        <p:txBody>
          <a:bodyPr wrap="square" rtlCol="0">
            <a:spAutoFit/>
          </a:bodyPr>
          <a:lstStyle/>
          <a:p>
            <a:r>
              <a:rPr lang="pt-BR" sz="1100" dirty="0">
                <a:solidFill>
                  <a:schemeClr val="bg1">
                    <a:lumMod val="50000"/>
                  </a:schemeClr>
                </a:solidFill>
              </a:rPr>
              <a:t>Imagem gerada por Gemini IA</a:t>
            </a:r>
          </a:p>
        </p:txBody>
      </p:sp>
    </p:spTree>
    <p:extLst>
      <p:ext uri="{BB962C8B-B14F-4D97-AF65-F5344CB8AC3E}">
        <p14:creationId xmlns:p14="http://schemas.microsoft.com/office/powerpoint/2010/main" val="1889652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5A823-63DD-BF00-827D-6903FBDBF22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98D234B-45F0-33AF-A230-C57870C33982}"/>
              </a:ext>
            </a:extLst>
          </p:cNvPr>
          <p:cNvSpPr txBox="1">
            <a:spLocks noChangeArrowheads="1"/>
          </p:cNvSpPr>
          <p:nvPr/>
        </p:nvSpPr>
        <p:spPr bwMode="auto">
          <a:xfrm>
            <a:off x="3850256" y="93124"/>
            <a:ext cx="8123208"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Material e Métodos</a:t>
            </a:r>
          </a:p>
        </p:txBody>
      </p:sp>
      <p:sp>
        <p:nvSpPr>
          <p:cNvPr id="3" name="CaixaDeTexto 2">
            <a:extLst>
              <a:ext uri="{FF2B5EF4-FFF2-40B4-BE49-F238E27FC236}">
                <a16:creationId xmlns:a16="http://schemas.microsoft.com/office/drawing/2014/main" id="{F8BB2743-F377-FC98-AEBC-DE0D06208CE9}"/>
              </a:ext>
            </a:extLst>
          </p:cNvPr>
          <p:cNvSpPr txBox="1"/>
          <p:nvPr/>
        </p:nvSpPr>
        <p:spPr>
          <a:xfrm>
            <a:off x="3850256" y="1718171"/>
            <a:ext cx="7936302" cy="4801314"/>
          </a:xfrm>
          <a:prstGeom prst="rect">
            <a:avLst/>
          </a:prstGeom>
          <a:noFill/>
        </p:spPr>
        <p:txBody>
          <a:bodyPr wrap="square" rtlCol="0">
            <a:spAutoFit/>
          </a:bodyPr>
          <a:lstStyle/>
          <a:p>
            <a:pPr marL="285750" indent="-285750">
              <a:buFont typeface="Arial" panose="020B0604020202020204" pitchFamily="34" charset="0"/>
              <a:buChar char="•"/>
            </a:pPr>
            <a:r>
              <a:rPr lang="pt-BR" dirty="0"/>
              <a:t>SQL com 5.300 registros de viagens de Jan de 2024 a Março 2025.</a:t>
            </a:r>
          </a:p>
          <a:p>
            <a:pPr marL="285750" indent="-285750">
              <a:buFont typeface="Arial" panose="020B0604020202020204" pitchFamily="34" charset="0"/>
              <a:buChar char="•"/>
            </a:pPr>
            <a:endParaRPr lang="pt-BR" dirty="0"/>
          </a:p>
          <a:p>
            <a:pPr marL="285750" indent="-285750">
              <a:buFont typeface="Arial" panose="020B0604020202020204" pitchFamily="34" charset="0"/>
              <a:buChar char="•"/>
            </a:pPr>
            <a:r>
              <a:rPr lang="pt-BR" dirty="0"/>
              <a:t>Segregação do 1º Trimestre de 2025</a:t>
            </a:r>
          </a:p>
          <a:p>
            <a:pPr marL="285750" indent="-285750">
              <a:buFont typeface="Arial" panose="020B0604020202020204" pitchFamily="34" charset="0"/>
              <a:buChar char="•"/>
            </a:pPr>
            <a:endParaRPr lang="pt-BR" dirty="0"/>
          </a:p>
          <a:p>
            <a:pPr marL="285750" indent="-285750">
              <a:buFont typeface="Arial" panose="020B0604020202020204" pitchFamily="34" charset="0"/>
              <a:buChar char="•"/>
            </a:pPr>
            <a:r>
              <a:rPr lang="pt-BR" dirty="0"/>
              <a:t>Base de dados rica: </a:t>
            </a:r>
          </a:p>
          <a:p>
            <a:pPr marL="285750" indent="-285750">
              <a:buFont typeface="Arial" panose="020B0604020202020204" pitchFamily="34" charset="0"/>
              <a:buChar char="•"/>
            </a:pPr>
            <a:endParaRPr lang="pt-BR" dirty="0"/>
          </a:p>
          <a:p>
            <a:pPr marL="742950" lvl="1" indent="-285750">
              <a:buFont typeface="Wingdings" panose="05000000000000000000" pitchFamily="2" charset="2"/>
              <a:buChar char="v"/>
            </a:pPr>
            <a:r>
              <a:rPr lang="pt-BR" dirty="0"/>
              <a:t>País, Estado, Cidade</a:t>
            </a:r>
          </a:p>
          <a:p>
            <a:pPr marL="742950" lvl="1" indent="-285750">
              <a:buFont typeface="Wingdings" panose="05000000000000000000" pitchFamily="2" charset="2"/>
              <a:buChar char="v"/>
            </a:pPr>
            <a:r>
              <a:rPr lang="pt-BR" dirty="0"/>
              <a:t>Peso, Tipo da carga</a:t>
            </a:r>
          </a:p>
          <a:p>
            <a:pPr marL="742950" lvl="1" indent="-285750">
              <a:buFont typeface="Wingdings" panose="05000000000000000000" pitchFamily="2" charset="2"/>
              <a:buChar char="v"/>
            </a:pPr>
            <a:r>
              <a:rPr lang="pt-BR" dirty="0"/>
              <a:t>Frota própria/terceirizada</a:t>
            </a:r>
          </a:p>
          <a:p>
            <a:pPr marL="742950" lvl="1" indent="-285750">
              <a:buFont typeface="Wingdings" panose="05000000000000000000" pitchFamily="2" charset="2"/>
              <a:buChar char="v"/>
            </a:pPr>
            <a:r>
              <a:rPr lang="pt-BR" dirty="0"/>
              <a:t>Tempo de coleta</a:t>
            </a:r>
          </a:p>
          <a:p>
            <a:pPr marL="742950" lvl="1" indent="-285750">
              <a:buFont typeface="Wingdings" panose="05000000000000000000" pitchFamily="2" charset="2"/>
              <a:buChar char="v"/>
            </a:pPr>
            <a:r>
              <a:rPr lang="pt-BR" dirty="0"/>
              <a:t>Horas em aduanas</a:t>
            </a:r>
          </a:p>
          <a:p>
            <a:pPr marL="742950" lvl="1" indent="-285750">
              <a:buFont typeface="Wingdings" panose="05000000000000000000" pitchFamily="2" charset="2"/>
              <a:buChar char="v"/>
            </a:pPr>
            <a:r>
              <a:rPr lang="pt-BR" dirty="0"/>
              <a:t>Distâncias trechos</a:t>
            </a:r>
          </a:p>
          <a:p>
            <a:pPr marL="742950" lvl="1" indent="-285750">
              <a:buFont typeface="Wingdings" panose="05000000000000000000" pitchFamily="2" charset="2"/>
              <a:buChar char="v"/>
            </a:pPr>
            <a:r>
              <a:rPr lang="pt-BR" dirty="0"/>
              <a:t>Cidade de cruze</a:t>
            </a:r>
          </a:p>
          <a:p>
            <a:pPr marL="742950" lvl="1" indent="-285750">
              <a:buFont typeface="Wingdings" panose="05000000000000000000" pitchFamily="2" charset="2"/>
              <a:buChar char="v"/>
            </a:pPr>
            <a:r>
              <a:rPr lang="pt-BR" dirty="0"/>
              <a:t>Latitude e longitude dos pontos de coleta e entrega</a:t>
            </a:r>
          </a:p>
          <a:p>
            <a:endParaRPr lang="pt-BR" dirty="0"/>
          </a:p>
          <a:p>
            <a:endParaRPr lang="pt-BR" dirty="0"/>
          </a:p>
          <a:p>
            <a:endParaRPr lang="pt-BR" dirty="0"/>
          </a:p>
        </p:txBody>
      </p:sp>
      <p:pic>
        <p:nvPicPr>
          <p:cNvPr id="5" name="Imagem 4" descr="Uma imagem contendo natação&#10;&#10;O conteúdo gerado por IA pode estar incorreto.">
            <a:extLst>
              <a:ext uri="{FF2B5EF4-FFF2-40B4-BE49-F238E27FC236}">
                <a16:creationId xmlns:a16="http://schemas.microsoft.com/office/drawing/2014/main" id="{D79CFDF0-EA2A-E581-EC9C-11A848725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01" y="0"/>
            <a:ext cx="3918857" cy="6858000"/>
          </a:xfrm>
          <a:prstGeom prst="rect">
            <a:avLst/>
          </a:prstGeom>
        </p:spPr>
      </p:pic>
      <p:sp>
        <p:nvSpPr>
          <p:cNvPr id="4" name="Título 1">
            <a:extLst>
              <a:ext uri="{FF2B5EF4-FFF2-40B4-BE49-F238E27FC236}">
                <a16:creationId xmlns:a16="http://schemas.microsoft.com/office/drawing/2014/main" id="{B5D77676-2027-2635-0397-5F9A7B1EFEF7}"/>
              </a:ext>
            </a:extLst>
          </p:cNvPr>
          <p:cNvSpPr txBox="1">
            <a:spLocks noChangeArrowheads="1"/>
          </p:cNvSpPr>
          <p:nvPr/>
        </p:nvSpPr>
        <p:spPr bwMode="auto">
          <a:xfrm>
            <a:off x="3850256" y="734909"/>
            <a:ext cx="8123208" cy="90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2400" dirty="0">
                <a:solidFill>
                  <a:srgbClr val="002060"/>
                </a:solidFill>
                <a:latin typeface="Poppins SemiBold" panose="00000700000000000000" pitchFamily="2" charset="0"/>
                <a:cs typeface="Poppins SemiBold" panose="00000700000000000000" pitchFamily="2" charset="0"/>
              </a:rPr>
              <a:t>Base de dados</a:t>
            </a:r>
          </a:p>
        </p:txBody>
      </p:sp>
      <p:sp>
        <p:nvSpPr>
          <p:cNvPr id="7" name="CaixaDeTexto 6">
            <a:extLst>
              <a:ext uri="{FF2B5EF4-FFF2-40B4-BE49-F238E27FC236}">
                <a16:creationId xmlns:a16="http://schemas.microsoft.com/office/drawing/2014/main" id="{E011E9BB-EB82-6D2D-3E5B-DA13C9E74126}"/>
              </a:ext>
            </a:extLst>
          </p:cNvPr>
          <p:cNvSpPr txBox="1"/>
          <p:nvPr/>
        </p:nvSpPr>
        <p:spPr>
          <a:xfrm>
            <a:off x="52990" y="6586069"/>
            <a:ext cx="1906438" cy="261610"/>
          </a:xfrm>
          <a:prstGeom prst="rect">
            <a:avLst/>
          </a:prstGeom>
          <a:noFill/>
        </p:spPr>
        <p:txBody>
          <a:bodyPr wrap="square" rtlCol="0">
            <a:spAutoFit/>
          </a:bodyPr>
          <a:lstStyle/>
          <a:p>
            <a:r>
              <a:rPr lang="pt-BR" sz="1100" dirty="0">
                <a:solidFill>
                  <a:schemeClr val="bg1">
                    <a:lumMod val="50000"/>
                  </a:schemeClr>
                </a:solidFill>
              </a:rPr>
              <a:t>Imagem gerada por Gemini IA</a:t>
            </a:r>
          </a:p>
        </p:txBody>
      </p:sp>
    </p:spTree>
    <p:extLst>
      <p:ext uri="{BB962C8B-B14F-4D97-AF65-F5344CB8AC3E}">
        <p14:creationId xmlns:p14="http://schemas.microsoft.com/office/powerpoint/2010/main" val="3881526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654CD-9602-DB43-3E29-A16BE983C39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9DB2336-FEA4-E5DA-6533-A354852FA80C}"/>
              </a:ext>
            </a:extLst>
          </p:cNvPr>
          <p:cNvSpPr txBox="1">
            <a:spLocks noChangeArrowheads="1"/>
          </p:cNvSpPr>
          <p:nvPr/>
        </p:nvSpPr>
        <p:spPr bwMode="auto">
          <a:xfrm>
            <a:off x="3850256" y="93124"/>
            <a:ext cx="8123208"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Material e Métodos</a:t>
            </a:r>
          </a:p>
        </p:txBody>
      </p:sp>
      <p:sp>
        <p:nvSpPr>
          <p:cNvPr id="3" name="CaixaDeTexto 2">
            <a:extLst>
              <a:ext uri="{FF2B5EF4-FFF2-40B4-BE49-F238E27FC236}">
                <a16:creationId xmlns:a16="http://schemas.microsoft.com/office/drawing/2014/main" id="{244DF366-F6D4-5EB7-0A1E-90B64969BD64}"/>
              </a:ext>
            </a:extLst>
          </p:cNvPr>
          <p:cNvSpPr txBox="1"/>
          <p:nvPr/>
        </p:nvSpPr>
        <p:spPr>
          <a:xfrm>
            <a:off x="3950898" y="2130725"/>
            <a:ext cx="7936302" cy="3416320"/>
          </a:xfrm>
          <a:prstGeom prst="rect">
            <a:avLst/>
          </a:prstGeom>
          <a:noFill/>
        </p:spPr>
        <p:txBody>
          <a:bodyPr wrap="square" rtlCol="0">
            <a:spAutoFit/>
          </a:bodyPr>
          <a:lstStyle/>
          <a:p>
            <a:r>
              <a:rPr lang="pt-BR" dirty="0"/>
              <a:t>Algumas informações demonstraram inconsistências que exigiram tratamento: </a:t>
            </a:r>
          </a:p>
          <a:p>
            <a:endParaRPr lang="pt-BR" dirty="0"/>
          </a:p>
          <a:p>
            <a:pPr marL="285750" indent="-285750">
              <a:buFont typeface="Arial" panose="020B0604020202020204" pitchFamily="34" charset="0"/>
              <a:buChar char="•"/>
            </a:pPr>
            <a:r>
              <a:rPr lang="pt-BR" dirty="0"/>
              <a:t>Quilometragem real era incerta foi utilizada distâncias padrão.</a:t>
            </a:r>
          </a:p>
          <a:p>
            <a:pPr marL="285750" indent="-285750">
              <a:buFont typeface="Arial" panose="020B0604020202020204" pitchFamily="34" charset="0"/>
              <a:buChar char="•"/>
            </a:pPr>
            <a:endParaRPr lang="pt-BR" dirty="0"/>
          </a:p>
          <a:p>
            <a:pPr marL="285750" indent="-285750">
              <a:buFont typeface="Arial" panose="020B0604020202020204" pitchFamily="34" charset="0"/>
              <a:buChar char="•"/>
            </a:pPr>
            <a:r>
              <a:rPr lang="pt-BR" dirty="0"/>
              <a:t>O horário de início das viagens impreciso, adotou-se 12h00.</a:t>
            </a:r>
          </a:p>
          <a:p>
            <a:pPr marL="285750" indent="-285750">
              <a:buFont typeface="Arial" panose="020B0604020202020204" pitchFamily="34" charset="0"/>
              <a:buChar char="•"/>
            </a:pPr>
            <a:endParaRPr lang="pt-BR" dirty="0"/>
          </a:p>
          <a:p>
            <a:pPr marL="285750" indent="-285750">
              <a:buFont typeface="Arial" panose="020B0604020202020204" pitchFamily="34" charset="0"/>
              <a:buChar char="•"/>
            </a:pPr>
            <a:r>
              <a:rPr lang="pt-BR" dirty="0"/>
              <a:t>Excluído registros sem informações críticas (datas de chegada, entrega, tempo de aduana)</a:t>
            </a:r>
          </a:p>
          <a:p>
            <a:pPr marL="285750" indent="-285750">
              <a:buFont typeface="Arial" panose="020B0604020202020204" pitchFamily="34" charset="0"/>
              <a:buChar char="•"/>
            </a:pPr>
            <a:endParaRPr lang="pt-BR" dirty="0"/>
          </a:p>
          <a:p>
            <a:pPr marL="285750" indent="-285750">
              <a:buFont typeface="Arial" panose="020B0604020202020204" pitchFamily="34" charset="0"/>
              <a:buChar char="•"/>
            </a:pPr>
            <a:endParaRPr lang="pt-BR" dirty="0"/>
          </a:p>
          <a:p>
            <a:pPr marL="285750" indent="-285750">
              <a:buFont typeface="Arial" panose="020B0604020202020204" pitchFamily="34" charset="0"/>
              <a:buChar char="•"/>
            </a:pPr>
            <a:endParaRPr lang="pt-BR" dirty="0"/>
          </a:p>
          <a:p>
            <a:endParaRPr lang="pt-BR" dirty="0"/>
          </a:p>
        </p:txBody>
      </p:sp>
      <p:pic>
        <p:nvPicPr>
          <p:cNvPr id="5" name="Imagem 4" descr="Uma imagem contendo natação&#10;&#10;O conteúdo gerado por IA pode estar incorreto.">
            <a:extLst>
              <a:ext uri="{FF2B5EF4-FFF2-40B4-BE49-F238E27FC236}">
                <a16:creationId xmlns:a16="http://schemas.microsoft.com/office/drawing/2014/main" id="{88FB89E6-E661-BB0B-DE34-754129707C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01" y="0"/>
            <a:ext cx="3918857" cy="6858000"/>
          </a:xfrm>
          <a:prstGeom prst="rect">
            <a:avLst/>
          </a:prstGeom>
        </p:spPr>
      </p:pic>
      <p:sp>
        <p:nvSpPr>
          <p:cNvPr id="4" name="Título 1">
            <a:extLst>
              <a:ext uri="{FF2B5EF4-FFF2-40B4-BE49-F238E27FC236}">
                <a16:creationId xmlns:a16="http://schemas.microsoft.com/office/drawing/2014/main" id="{946AD995-C8F2-A6D8-0829-FA16CB61E5CF}"/>
              </a:ext>
            </a:extLst>
          </p:cNvPr>
          <p:cNvSpPr txBox="1">
            <a:spLocks noChangeArrowheads="1"/>
          </p:cNvSpPr>
          <p:nvPr/>
        </p:nvSpPr>
        <p:spPr bwMode="auto">
          <a:xfrm>
            <a:off x="3850256" y="734908"/>
            <a:ext cx="8123208"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2400" dirty="0">
                <a:solidFill>
                  <a:srgbClr val="002060"/>
                </a:solidFill>
                <a:latin typeface="Poppins SemiBold" panose="00000700000000000000" pitchFamily="2" charset="0"/>
                <a:cs typeface="Poppins SemiBold" panose="00000700000000000000" pitchFamily="2" charset="0"/>
              </a:rPr>
              <a:t>Exclusões de dados</a:t>
            </a:r>
          </a:p>
        </p:txBody>
      </p:sp>
      <p:sp>
        <p:nvSpPr>
          <p:cNvPr id="7" name="CaixaDeTexto 6">
            <a:extLst>
              <a:ext uri="{FF2B5EF4-FFF2-40B4-BE49-F238E27FC236}">
                <a16:creationId xmlns:a16="http://schemas.microsoft.com/office/drawing/2014/main" id="{5E4CAA3B-8579-631F-B8FF-AFCB81E1DACF}"/>
              </a:ext>
            </a:extLst>
          </p:cNvPr>
          <p:cNvSpPr txBox="1"/>
          <p:nvPr/>
        </p:nvSpPr>
        <p:spPr>
          <a:xfrm>
            <a:off x="52990" y="6586069"/>
            <a:ext cx="1906438" cy="261610"/>
          </a:xfrm>
          <a:prstGeom prst="rect">
            <a:avLst/>
          </a:prstGeom>
          <a:noFill/>
        </p:spPr>
        <p:txBody>
          <a:bodyPr wrap="square" rtlCol="0">
            <a:spAutoFit/>
          </a:bodyPr>
          <a:lstStyle/>
          <a:p>
            <a:r>
              <a:rPr lang="pt-BR" sz="1100" dirty="0">
                <a:solidFill>
                  <a:schemeClr val="bg1">
                    <a:lumMod val="50000"/>
                  </a:schemeClr>
                </a:solidFill>
              </a:rPr>
              <a:t>Imagem gerada por Gemini IA</a:t>
            </a:r>
          </a:p>
        </p:txBody>
      </p:sp>
    </p:spTree>
    <p:extLst>
      <p:ext uri="{BB962C8B-B14F-4D97-AF65-F5344CB8AC3E}">
        <p14:creationId xmlns:p14="http://schemas.microsoft.com/office/powerpoint/2010/main" val="4025247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56BA0-2BF1-2D8B-C2A4-F724620901B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6030181-ECBD-499A-FE39-00D7175A2B5D}"/>
              </a:ext>
            </a:extLst>
          </p:cNvPr>
          <p:cNvSpPr txBox="1">
            <a:spLocks noChangeArrowheads="1"/>
          </p:cNvSpPr>
          <p:nvPr/>
        </p:nvSpPr>
        <p:spPr bwMode="auto">
          <a:xfrm>
            <a:off x="3994030" y="93124"/>
            <a:ext cx="7979434"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Material e Métodos</a:t>
            </a:r>
          </a:p>
        </p:txBody>
      </p:sp>
      <p:sp>
        <p:nvSpPr>
          <p:cNvPr id="3" name="CaixaDeTexto 2">
            <a:extLst>
              <a:ext uri="{FF2B5EF4-FFF2-40B4-BE49-F238E27FC236}">
                <a16:creationId xmlns:a16="http://schemas.microsoft.com/office/drawing/2014/main" id="{1F1E06E0-D293-422E-32D7-75F4C4C5C220}"/>
              </a:ext>
            </a:extLst>
          </p:cNvPr>
          <p:cNvSpPr txBox="1"/>
          <p:nvPr/>
        </p:nvSpPr>
        <p:spPr>
          <a:xfrm>
            <a:off x="3950898" y="2130725"/>
            <a:ext cx="7936302" cy="3416320"/>
          </a:xfrm>
          <a:prstGeom prst="rect">
            <a:avLst/>
          </a:prstGeom>
          <a:noFill/>
        </p:spPr>
        <p:txBody>
          <a:bodyPr wrap="square" rtlCol="0">
            <a:spAutoFit/>
          </a:bodyPr>
          <a:lstStyle/>
          <a:p>
            <a:pPr marL="285750" indent="-285750">
              <a:buFont typeface="Arial" panose="020B0604020202020204" pitchFamily="34" charset="0"/>
              <a:buChar char="•"/>
            </a:pPr>
            <a:r>
              <a:rPr lang="pt-BR" dirty="0"/>
              <a:t>Variável numérica </a:t>
            </a:r>
            <a:r>
              <a:rPr lang="pt-BR" b="1" dirty="0" err="1"/>
              <a:t>tempo_mediano_anterior</a:t>
            </a:r>
            <a:r>
              <a:rPr lang="pt-BR" b="1" dirty="0"/>
              <a:t> </a:t>
            </a:r>
            <a:r>
              <a:rPr lang="pt-BR" dirty="0"/>
              <a:t>refere-se à mediana dos tempos de trânsito por par origem-destino</a:t>
            </a:r>
          </a:p>
          <a:p>
            <a:pPr marL="285750" indent="-285750">
              <a:buFont typeface="Arial" panose="020B0604020202020204" pitchFamily="34" charset="0"/>
              <a:buChar char="•"/>
            </a:pPr>
            <a:endParaRPr lang="pt-BR" dirty="0"/>
          </a:p>
          <a:p>
            <a:pPr marL="285750" indent="-285750">
              <a:buFont typeface="Arial" panose="020B0604020202020204" pitchFamily="34" charset="0"/>
              <a:buChar char="•"/>
            </a:pPr>
            <a:r>
              <a:rPr lang="pt-BR" dirty="0"/>
              <a:t>Variável binária </a:t>
            </a:r>
            <a:r>
              <a:rPr lang="pt-BR" b="1" dirty="0"/>
              <a:t>Motorista residente na cidade de fronteira </a:t>
            </a:r>
          </a:p>
          <a:p>
            <a:pPr marL="285750" indent="-285750">
              <a:buFont typeface="Arial" panose="020B0604020202020204" pitchFamily="34" charset="0"/>
              <a:buChar char="•"/>
            </a:pPr>
            <a:endParaRPr lang="pt-BR" dirty="0"/>
          </a:p>
          <a:p>
            <a:pPr marL="285750" indent="-285750">
              <a:buFont typeface="Arial" panose="020B0604020202020204" pitchFamily="34" charset="0"/>
              <a:buChar char="•"/>
            </a:pPr>
            <a:r>
              <a:rPr lang="pt-BR" dirty="0"/>
              <a:t>Dia da semana do início do transporte </a:t>
            </a:r>
          </a:p>
          <a:p>
            <a:pPr marL="285750" indent="-285750">
              <a:buFont typeface="Arial" panose="020B0604020202020204" pitchFamily="34" charset="0"/>
              <a:buChar char="•"/>
            </a:pPr>
            <a:endParaRPr lang="pt-BR" dirty="0"/>
          </a:p>
          <a:p>
            <a:pPr marL="285750" indent="-285750">
              <a:buFont typeface="Arial" panose="020B0604020202020204" pitchFamily="34" charset="0"/>
              <a:buChar char="•"/>
            </a:pPr>
            <a:r>
              <a:rPr lang="pt-BR" dirty="0"/>
              <a:t>Dia da semana quando da chegada em fronteira</a:t>
            </a:r>
          </a:p>
          <a:p>
            <a:endParaRPr lang="pt-BR" dirty="0"/>
          </a:p>
          <a:p>
            <a:endParaRPr lang="pt-BR" dirty="0"/>
          </a:p>
          <a:p>
            <a:endParaRPr lang="pt-BR" dirty="0"/>
          </a:p>
          <a:p>
            <a:endParaRPr lang="pt-BR" dirty="0"/>
          </a:p>
        </p:txBody>
      </p:sp>
      <p:sp>
        <p:nvSpPr>
          <p:cNvPr id="4" name="Título 1">
            <a:extLst>
              <a:ext uri="{FF2B5EF4-FFF2-40B4-BE49-F238E27FC236}">
                <a16:creationId xmlns:a16="http://schemas.microsoft.com/office/drawing/2014/main" id="{BB54B067-8DAB-9981-71B9-A8A73D8BB772}"/>
              </a:ext>
            </a:extLst>
          </p:cNvPr>
          <p:cNvSpPr txBox="1">
            <a:spLocks noChangeArrowheads="1"/>
          </p:cNvSpPr>
          <p:nvPr/>
        </p:nvSpPr>
        <p:spPr bwMode="auto">
          <a:xfrm>
            <a:off x="4037162" y="734908"/>
            <a:ext cx="7936302"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2400" dirty="0">
                <a:solidFill>
                  <a:srgbClr val="002060"/>
                </a:solidFill>
                <a:latin typeface="Poppins SemiBold" panose="00000700000000000000" pitchFamily="2" charset="0"/>
                <a:cs typeface="Poppins SemiBold" panose="00000700000000000000" pitchFamily="2" charset="0"/>
              </a:rPr>
              <a:t>Adição de dados</a:t>
            </a:r>
          </a:p>
        </p:txBody>
      </p:sp>
      <p:sp>
        <p:nvSpPr>
          <p:cNvPr id="6" name="AutoShape 2" descr="Imagem de ">
            <a:extLst>
              <a:ext uri="{FF2B5EF4-FFF2-40B4-BE49-F238E27FC236}">
                <a16:creationId xmlns:a16="http://schemas.microsoft.com/office/drawing/2014/main" id="{419F955A-323B-52D8-F18F-7F15BC4A959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14" name="Imagem 13" descr="Imagem de vídeo game&#10;&#10;O conteúdo gerado por IA pode estar incorreto.">
            <a:extLst>
              <a:ext uri="{FF2B5EF4-FFF2-40B4-BE49-F238E27FC236}">
                <a16:creationId xmlns:a16="http://schemas.microsoft.com/office/drawing/2014/main" id="{B60DB71D-C618-7CE3-DE48-93B8F3692477}"/>
              </a:ext>
            </a:extLst>
          </p:cNvPr>
          <p:cNvPicPr>
            <a:picLocks noChangeAspect="1"/>
          </p:cNvPicPr>
          <p:nvPr/>
        </p:nvPicPr>
        <p:blipFill>
          <a:blip r:embed="rId2">
            <a:extLst>
              <a:ext uri="{28A0092B-C50C-407E-A947-70E740481C1C}">
                <a14:useLocalDpi xmlns:a14="http://schemas.microsoft.com/office/drawing/2010/main" val="0"/>
              </a:ext>
            </a:extLst>
          </a:blip>
          <a:srcRect l="17232" r="25157"/>
          <a:stretch>
            <a:fillRect/>
          </a:stretch>
        </p:blipFill>
        <p:spPr>
          <a:xfrm>
            <a:off x="0" y="0"/>
            <a:ext cx="3950898" cy="6858000"/>
          </a:xfrm>
          <a:prstGeom prst="rect">
            <a:avLst/>
          </a:prstGeom>
        </p:spPr>
      </p:pic>
      <p:sp>
        <p:nvSpPr>
          <p:cNvPr id="16" name="CaixaDeTexto 15">
            <a:extLst>
              <a:ext uri="{FF2B5EF4-FFF2-40B4-BE49-F238E27FC236}">
                <a16:creationId xmlns:a16="http://schemas.microsoft.com/office/drawing/2014/main" id="{46808BF4-C397-A50F-5E5A-6D73E5CCEF57}"/>
              </a:ext>
            </a:extLst>
          </p:cNvPr>
          <p:cNvSpPr txBox="1"/>
          <p:nvPr/>
        </p:nvSpPr>
        <p:spPr>
          <a:xfrm>
            <a:off x="52990" y="6586069"/>
            <a:ext cx="1906438" cy="261610"/>
          </a:xfrm>
          <a:prstGeom prst="rect">
            <a:avLst/>
          </a:prstGeom>
          <a:noFill/>
        </p:spPr>
        <p:txBody>
          <a:bodyPr wrap="square" rtlCol="0">
            <a:spAutoFit/>
          </a:bodyPr>
          <a:lstStyle/>
          <a:p>
            <a:r>
              <a:rPr lang="pt-BR" sz="1100" dirty="0">
                <a:solidFill>
                  <a:schemeClr val="bg1">
                    <a:lumMod val="50000"/>
                  </a:schemeClr>
                </a:solidFill>
              </a:rPr>
              <a:t>Imagem gerada por Gemini IA</a:t>
            </a:r>
          </a:p>
        </p:txBody>
      </p:sp>
    </p:spTree>
    <p:extLst>
      <p:ext uri="{BB962C8B-B14F-4D97-AF65-F5344CB8AC3E}">
        <p14:creationId xmlns:p14="http://schemas.microsoft.com/office/powerpoint/2010/main" val="48094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32A17-08F0-6980-0048-EAB54D244DB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5F5271A-1C76-0B10-AE59-EF2A99CC258F}"/>
              </a:ext>
            </a:extLst>
          </p:cNvPr>
          <p:cNvSpPr txBox="1">
            <a:spLocks noChangeArrowheads="1"/>
          </p:cNvSpPr>
          <p:nvPr/>
        </p:nvSpPr>
        <p:spPr bwMode="auto">
          <a:xfrm>
            <a:off x="71887" y="0"/>
            <a:ext cx="8123208"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Material e Métodos</a:t>
            </a:r>
          </a:p>
        </p:txBody>
      </p:sp>
      <p:sp>
        <p:nvSpPr>
          <p:cNvPr id="3" name="CaixaDeTexto 2">
            <a:extLst>
              <a:ext uri="{FF2B5EF4-FFF2-40B4-BE49-F238E27FC236}">
                <a16:creationId xmlns:a16="http://schemas.microsoft.com/office/drawing/2014/main" id="{448B7521-37FF-9DEE-0104-AF79FFF5492C}"/>
              </a:ext>
            </a:extLst>
          </p:cNvPr>
          <p:cNvSpPr txBox="1"/>
          <p:nvPr/>
        </p:nvSpPr>
        <p:spPr>
          <a:xfrm>
            <a:off x="7054876" y="1097321"/>
            <a:ext cx="5065237" cy="4801314"/>
          </a:xfrm>
          <a:prstGeom prst="rect">
            <a:avLst/>
          </a:prstGeom>
          <a:noFill/>
        </p:spPr>
        <p:txBody>
          <a:bodyPr wrap="square" rtlCol="0">
            <a:spAutoFit/>
          </a:bodyPr>
          <a:lstStyle/>
          <a:p>
            <a:r>
              <a:rPr lang="pt-BR" dirty="0"/>
              <a:t>Adição de duas variáveis do tipo Cluster:</a:t>
            </a:r>
          </a:p>
          <a:p>
            <a:endParaRPr lang="pt-BR" dirty="0"/>
          </a:p>
          <a:p>
            <a:r>
              <a:rPr lang="pt-BR" b="1" dirty="0"/>
              <a:t>K-</a:t>
            </a:r>
            <a:r>
              <a:rPr lang="pt-BR" b="1" dirty="0" err="1"/>
              <a:t>Means</a:t>
            </a:r>
            <a:r>
              <a:rPr lang="pt-BR" b="1" dirty="0"/>
              <a:t> Padrão</a:t>
            </a:r>
            <a:r>
              <a:rPr lang="pt-BR" dirty="0"/>
              <a:t>: Utilizou as variáveis numéricas brutas para a segmentação inicial (exceto a Y).</a:t>
            </a:r>
          </a:p>
          <a:p>
            <a:endParaRPr lang="pt-BR" dirty="0"/>
          </a:p>
          <a:p>
            <a:r>
              <a:rPr lang="pt-BR" b="1" dirty="0"/>
              <a:t>K-</a:t>
            </a:r>
            <a:r>
              <a:rPr lang="pt-BR" b="1" dirty="0" err="1"/>
              <a:t>Means</a:t>
            </a:r>
            <a:r>
              <a:rPr lang="pt-BR" b="1" dirty="0"/>
              <a:t> com </a:t>
            </a:r>
            <a:r>
              <a:rPr lang="pt-BR" b="1" dirty="0" err="1"/>
              <a:t>Autoencoder</a:t>
            </a:r>
            <a:r>
              <a:rPr lang="pt-BR" dirty="0"/>
              <a:t>: A rede neural extraiu as features mais relevantes dos dados então aplicado K-</a:t>
            </a:r>
            <a:r>
              <a:rPr lang="pt-BR" dirty="0" err="1"/>
              <a:t>Means</a:t>
            </a:r>
            <a:r>
              <a:rPr lang="pt-BR" dirty="0"/>
              <a:t> para gerar uma segunda variável do tipo cluster.</a:t>
            </a:r>
          </a:p>
          <a:p>
            <a:endParaRPr lang="pt-BR" dirty="0"/>
          </a:p>
          <a:p>
            <a:r>
              <a:rPr lang="pt-BR" dirty="0"/>
              <a:t>Em ambos os casos, a definição do número de grupos (K) foi baseada no Método do Cotovelo de </a:t>
            </a:r>
            <a:r>
              <a:rPr lang="pt-BR" dirty="0" err="1"/>
              <a:t>Elbow</a:t>
            </a:r>
            <a:r>
              <a:rPr lang="pt-BR" dirty="0"/>
              <a:t>.</a:t>
            </a:r>
          </a:p>
          <a:p>
            <a:endParaRPr lang="pt-BR" dirty="0"/>
          </a:p>
          <a:p>
            <a:r>
              <a:rPr lang="pt-BR" dirty="0"/>
              <a:t>Variáveis foram </a:t>
            </a:r>
            <a:r>
              <a:rPr lang="pt-BR" dirty="0" err="1"/>
              <a:t>dumificadas</a:t>
            </a:r>
            <a:r>
              <a:rPr lang="pt-BR" dirty="0"/>
              <a:t> e adicionadas à base de dados.</a:t>
            </a:r>
          </a:p>
          <a:p>
            <a:endParaRPr lang="pt-BR" dirty="0"/>
          </a:p>
        </p:txBody>
      </p:sp>
      <p:sp>
        <p:nvSpPr>
          <p:cNvPr id="4" name="Título 1">
            <a:extLst>
              <a:ext uri="{FF2B5EF4-FFF2-40B4-BE49-F238E27FC236}">
                <a16:creationId xmlns:a16="http://schemas.microsoft.com/office/drawing/2014/main" id="{5EFA8F59-E457-B398-9493-291112BAF876}"/>
              </a:ext>
            </a:extLst>
          </p:cNvPr>
          <p:cNvSpPr txBox="1">
            <a:spLocks noChangeArrowheads="1"/>
          </p:cNvSpPr>
          <p:nvPr/>
        </p:nvSpPr>
        <p:spPr bwMode="auto">
          <a:xfrm>
            <a:off x="71887" y="641784"/>
            <a:ext cx="8123208"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2400" dirty="0">
                <a:solidFill>
                  <a:srgbClr val="002060"/>
                </a:solidFill>
                <a:latin typeface="Poppins SemiBold" panose="00000700000000000000" pitchFamily="2" charset="0"/>
                <a:cs typeface="Poppins SemiBold" panose="00000700000000000000" pitchFamily="2" charset="0"/>
              </a:rPr>
              <a:t>Adição de dados com clusterização</a:t>
            </a:r>
          </a:p>
        </p:txBody>
      </p:sp>
      <p:pic>
        <p:nvPicPr>
          <p:cNvPr id="5" name="Imagem 4" descr="Gráfico, Gráfico de linhas&#10;&#10;O conteúdo gerado por IA pode estar incorreto.">
            <a:extLst>
              <a:ext uri="{FF2B5EF4-FFF2-40B4-BE49-F238E27FC236}">
                <a16:creationId xmlns:a16="http://schemas.microsoft.com/office/drawing/2014/main" id="{563FA949-1656-2B21-2FC8-EF7898CA0814}"/>
              </a:ext>
            </a:extLst>
          </p:cNvPr>
          <p:cNvPicPr>
            <a:picLocks noChangeAspect="1"/>
          </p:cNvPicPr>
          <p:nvPr/>
        </p:nvPicPr>
        <p:blipFill rotWithShape="1">
          <a:blip r:embed="rId2"/>
          <a:srcRect l="821" t="4574" r="1418"/>
          <a:stretch/>
        </p:blipFill>
        <p:spPr bwMode="auto">
          <a:xfrm>
            <a:off x="227192" y="1669582"/>
            <a:ext cx="6413028" cy="3379791"/>
          </a:xfrm>
          <a:prstGeom prst="rect">
            <a:avLst/>
          </a:prstGeom>
          <a:ln>
            <a:noFill/>
          </a:ln>
          <a:extLst>
            <a:ext uri="{53640926-AAD7-44D8-BBD7-CCE9431645EC}">
              <a14:shadowObscured xmlns:a14="http://schemas.microsoft.com/office/drawing/2010/main"/>
            </a:ext>
          </a:extLst>
        </p:spPr>
      </p:pic>
      <p:sp>
        <p:nvSpPr>
          <p:cNvPr id="10" name="CaixaDeTexto 9">
            <a:extLst>
              <a:ext uri="{FF2B5EF4-FFF2-40B4-BE49-F238E27FC236}">
                <a16:creationId xmlns:a16="http://schemas.microsoft.com/office/drawing/2014/main" id="{95A446B4-1F79-CC54-34B5-C78F63CC2EAC}"/>
              </a:ext>
            </a:extLst>
          </p:cNvPr>
          <p:cNvSpPr txBox="1"/>
          <p:nvPr/>
        </p:nvSpPr>
        <p:spPr>
          <a:xfrm>
            <a:off x="227192" y="5300049"/>
            <a:ext cx="5710687" cy="738664"/>
          </a:xfrm>
          <a:prstGeom prst="rect">
            <a:avLst/>
          </a:prstGeom>
          <a:noFill/>
        </p:spPr>
        <p:txBody>
          <a:bodyPr wrap="square" rtlCol="0">
            <a:spAutoFit/>
          </a:bodyPr>
          <a:lstStyle/>
          <a:p>
            <a:r>
              <a:rPr lang="pt-BR" sz="1200" dirty="0"/>
              <a:t>Figura 1. Detalhamento do Nº de Clusters e o Cotovelo (Método de </a:t>
            </a:r>
            <a:r>
              <a:rPr lang="pt-BR" sz="1200" dirty="0" err="1"/>
              <a:t>Elbow</a:t>
            </a:r>
            <a:r>
              <a:rPr lang="pt-BR" sz="1200" dirty="0"/>
              <a:t>)</a:t>
            </a:r>
          </a:p>
          <a:p>
            <a:r>
              <a:rPr lang="pt-BR" sz="1200" dirty="0"/>
              <a:t>Fonte: Dados originais da pesquisa</a:t>
            </a:r>
          </a:p>
          <a:p>
            <a:endParaRPr lang="pt-BR" dirty="0"/>
          </a:p>
        </p:txBody>
      </p:sp>
      <p:sp>
        <p:nvSpPr>
          <p:cNvPr id="11" name="Elipse 10">
            <a:extLst>
              <a:ext uri="{FF2B5EF4-FFF2-40B4-BE49-F238E27FC236}">
                <a16:creationId xmlns:a16="http://schemas.microsoft.com/office/drawing/2014/main" id="{120059C5-CA2E-469D-6551-F8129440B7BA}"/>
              </a:ext>
            </a:extLst>
          </p:cNvPr>
          <p:cNvSpPr/>
          <p:nvPr/>
        </p:nvSpPr>
        <p:spPr>
          <a:xfrm>
            <a:off x="2486104" y="3538275"/>
            <a:ext cx="718185" cy="713105"/>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t-BR"/>
          </a:p>
        </p:txBody>
      </p:sp>
    </p:spTree>
    <p:extLst>
      <p:ext uri="{BB962C8B-B14F-4D97-AF65-F5344CB8AC3E}">
        <p14:creationId xmlns:p14="http://schemas.microsoft.com/office/powerpoint/2010/main" val="1811372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FC936-47B8-9C91-FCB5-2137E209316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CE51B8F-B15F-8C26-D285-DE9E8339CB55}"/>
              </a:ext>
            </a:extLst>
          </p:cNvPr>
          <p:cNvSpPr txBox="1">
            <a:spLocks noChangeArrowheads="1"/>
          </p:cNvSpPr>
          <p:nvPr/>
        </p:nvSpPr>
        <p:spPr bwMode="auto">
          <a:xfrm>
            <a:off x="5719663" y="112989"/>
            <a:ext cx="7773984"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Material e Métodos</a:t>
            </a:r>
          </a:p>
        </p:txBody>
      </p:sp>
      <p:sp>
        <p:nvSpPr>
          <p:cNvPr id="3" name="CaixaDeTexto 2">
            <a:extLst>
              <a:ext uri="{FF2B5EF4-FFF2-40B4-BE49-F238E27FC236}">
                <a16:creationId xmlns:a16="http://schemas.microsoft.com/office/drawing/2014/main" id="{0AF4CF62-2A26-DB54-CDAD-8125BDDFB815}"/>
              </a:ext>
            </a:extLst>
          </p:cNvPr>
          <p:cNvSpPr txBox="1"/>
          <p:nvPr/>
        </p:nvSpPr>
        <p:spPr>
          <a:xfrm>
            <a:off x="5719665" y="2040589"/>
            <a:ext cx="6151161" cy="3970318"/>
          </a:xfrm>
          <a:prstGeom prst="rect">
            <a:avLst/>
          </a:prstGeom>
          <a:noFill/>
        </p:spPr>
        <p:txBody>
          <a:bodyPr wrap="square" rtlCol="0">
            <a:spAutoFit/>
          </a:bodyPr>
          <a:lstStyle/>
          <a:p>
            <a:pPr marL="285750" indent="-285750">
              <a:buFont typeface="Arial" panose="020B0604020202020204" pitchFamily="34" charset="0"/>
              <a:buChar char="•"/>
            </a:pPr>
            <a:endParaRPr lang="pt-BR" dirty="0"/>
          </a:p>
          <a:p>
            <a:pPr marL="285750" indent="-285750">
              <a:buFont typeface="Arial" panose="020B0604020202020204" pitchFamily="34" charset="0"/>
              <a:buChar char="•"/>
            </a:pPr>
            <a:r>
              <a:rPr lang="pt-BR" dirty="0"/>
              <a:t>A variável Y = Tempo (em horas da viagem).</a:t>
            </a:r>
          </a:p>
          <a:p>
            <a:endParaRPr lang="pt-BR" dirty="0"/>
          </a:p>
          <a:p>
            <a:pPr marL="285750" indent="-285750">
              <a:buFont typeface="Arial" panose="020B0604020202020204" pitchFamily="34" charset="0"/>
              <a:buChar char="•"/>
            </a:pPr>
            <a:r>
              <a:rPr lang="pt-BR" dirty="0"/>
              <a:t>Convertida em múltiplos de 24, 48 e 72 horas para </a:t>
            </a:r>
            <a:r>
              <a:rPr lang="pt-BR" dirty="0" err="1"/>
              <a:t>discretização</a:t>
            </a:r>
            <a:r>
              <a:rPr lang="pt-BR" dirty="0"/>
              <a:t> (cenários 1, 2 e 3). Exemplo Resultado: “Mercadoria chegará entre terça e quinta (72 </a:t>
            </a:r>
            <a:r>
              <a:rPr lang="pt-BR" dirty="0" err="1"/>
              <a:t>hs</a:t>
            </a:r>
            <a:r>
              <a:rPr lang="pt-BR" dirty="0"/>
              <a:t>)”</a:t>
            </a:r>
          </a:p>
          <a:p>
            <a:endParaRPr lang="pt-BR" dirty="0"/>
          </a:p>
          <a:p>
            <a:pPr marL="285750" indent="-285750">
              <a:buFont typeface="Arial" panose="020B0604020202020204" pitchFamily="34" charset="0"/>
              <a:buChar char="•"/>
            </a:pPr>
            <a:r>
              <a:rPr lang="pt-BR" dirty="0"/>
              <a:t>Transformação de variável contínua em intervalos discretos, pode elevar a acurácia dos modelos mas reduz a precisão pontual.</a:t>
            </a:r>
          </a:p>
          <a:p>
            <a:pPr marL="285750" indent="-285750">
              <a:buFont typeface="Arial" panose="020B0604020202020204" pitchFamily="34" charset="0"/>
              <a:buChar char="•"/>
            </a:pPr>
            <a:endParaRPr lang="pt-BR" dirty="0"/>
          </a:p>
          <a:p>
            <a:pPr marL="285750" indent="-285750">
              <a:buFont typeface="Arial" panose="020B0604020202020204" pitchFamily="34" charset="0"/>
              <a:buChar char="•"/>
            </a:pPr>
            <a:r>
              <a:rPr lang="pt-BR" dirty="0"/>
              <a:t>As predições dos modelos de ML basearam-se na variável alvo transformada.</a:t>
            </a:r>
          </a:p>
          <a:p>
            <a:endParaRPr lang="pt-BR" dirty="0"/>
          </a:p>
        </p:txBody>
      </p:sp>
      <p:sp>
        <p:nvSpPr>
          <p:cNvPr id="4" name="Título 1">
            <a:extLst>
              <a:ext uri="{FF2B5EF4-FFF2-40B4-BE49-F238E27FC236}">
                <a16:creationId xmlns:a16="http://schemas.microsoft.com/office/drawing/2014/main" id="{CF5CA65F-17BC-9CC9-90A3-3EB527102011}"/>
              </a:ext>
            </a:extLst>
          </p:cNvPr>
          <p:cNvSpPr txBox="1">
            <a:spLocks noChangeArrowheads="1"/>
          </p:cNvSpPr>
          <p:nvPr/>
        </p:nvSpPr>
        <p:spPr bwMode="auto">
          <a:xfrm>
            <a:off x="5719663" y="686748"/>
            <a:ext cx="6253799"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2400" dirty="0" err="1">
                <a:solidFill>
                  <a:srgbClr val="002060"/>
                </a:solidFill>
                <a:latin typeface="Poppins SemiBold" panose="00000700000000000000" pitchFamily="2" charset="0"/>
                <a:cs typeface="Poppins SemiBold" panose="00000700000000000000" pitchFamily="2" charset="0"/>
              </a:rPr>
              <a:t>Discretização</a:t>
            </a:r>
            <a:r>
              <a:rPr lang="pt-BR" altLang="pt-BR" sz="2400" dirty="0">
                <a:solidFill>
                  <a:srgbClr val="002060"/>
                </a:solidFill>
                <a:latin typeface="Poppins SemiBold" panose="00000700000000000000" pitchFamily="2" charset="0"/>
                <a:cs typeface="Poppins SemiBold" panose="00000700000000000000" pitchFamily="2" charset="0"/>
              </a:rPr>
              <a:t> da variável Y</a:t>
            </a:r>
          </a:p>
        </p:txBody>
      </p:sp>
      <p:pic>
        <p:nvPicPr>
          <p:cNvPr id="7" name="Imagem 6" descr="Diagrama&#10;&#10;O conteúdo gerado por IA pode estar incorreto.">
            <a:extLst>
              <a:ext uri="{FF2B5EF4-FFF2-40B4-BE49-F238E27FC236}">
                <a16:creationId xmlns:a16="http://schemas.microsoft.com/office/drawing/2014/main" id="{4D822224-42CA-0F81-F41E-17AE69786D87}"/>
              </a:ext>
            </a:extLst>
          </p:cNvPr>
          <p:cNvPicPr>
            <a:picLocks noChangeAspect="1"/>
          </p:cNvPicPr>
          <p:nvPr/>
        </p:nvPicPr>
        <p:blipFill>
          <a:blip r:embed="rId2">
            <a:extLst>
              <a:ext uri="{28A0092B-C50C-407E-A947-70E740481C1C}">
                <a14:useLocalDpi xmlns:a14="http://schemas.microsoft.com/office/drawing/2010/main" val="0"/>
              </a:ext>
            </a:extLst>
          </a:blip>
          <a:srcRect l="10770" r="7589"/>
          <a:stretch>
            <a:fillRect/>
          </a:stretch>
        </p:blipFill>
        <p:spPr>
          <a:xfrm>
            <a:off x="-9332" y="0"/>
            <a:ext cx="5728996" cy="6858000"/>
          </a:xfrm>
          <a:prstGeom prst="rect">
            <a:avLst/>
          </a:prstGeom>
        </p:spPr>
      </p:pic>
      <p:sp>
        <p:nvSpPr>
          <p:cNvPr id="10" name="CaixaDeTexto 9">
            <a:extLst>
              <a:ext uri="{FF2B5EF4-FFF2-40B4-BE49-F238E27FC236}">
                <a16:creationId xmlns:a16="http://schemas.microsoft.com/office/drawing/2014/main" id="{0DF6876A-681A-EF60-F833-37B00C533382}"/>
              </a:ext>
            </a:extLst>
          </p:cNvPr>
          <p:cNvSpPr txBox="1"/>
          <p:nvPr/>
        </p:nvSpPr>
        <p:spPr>
          <a:xfrm>
            <a:off x="3813227" y="6614206"/>
            <a:ext cx="1906438" cy="261610"/>
          </a:xfrm>
          <a:prstGeom prst="rect">
            <a:avLst/>
          </a:prstGeom>
          <a:noFill/>
        </p:spPr>
        <p:txBody>
          <a:bodyPr wrap="square" rtlCol="0">
            <a:spAutoFit/>
          </a:bodyPr>
          <a:lstStyle/>
          <a:p>
            <a:r>
              <a:rPr lang="pt-BR" sz="1100" dirty="0">
                <a:solidFill>
                  <a:schemeClr val="bg1">
                    <a:lumMod val="50000"/>
                  </a:schemeClr>
                </a:solidFill>
              </a:rPr>
              <a:t>Imagem gerada por Gemini IA</a:t>
            </a:r>
          </a:p>
        </p:txBody>
      </p:sp>
    </p:spTree>
    <p:extLst>
      <p:ext uri="{BB962C8B-B14F-4D97-AF65-F5344CB8AC3E}">
        <p14:creationId xmlns:p14="http://schemas.microsoft.com/office/powerpoint/2010/main" val="1908782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4B87B-4D25-6ADB-C6F5-D864519CB5F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4FFB500-D2D0-3378-8C0B-1CA5A1694FAD}"/>
              </a:ext>
            </a:extLst>
          </p:cNvPr>
          <p:cNvSpPr txBox="1">
            <a:spLocks noChangeArrowheads="1"/>
          </p:cNvSpPr>
          <p:nvPr/>
        </p:nvSpPr>
        <p:spPr bwMode="auto">
          <a:xfrm>
            <a:off x="6904006" y="181155"/>
            <a:ext cx="5069458" cy="1009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Material e Métodos</a:t>
            </a:r>
          </a:p>
        </p:txBody>
      </p:sp>
      <p:sp>
        <p:nvSpPr>
          <p:cNvPr id="3" name="CaixaDeTexto 2">
            <a:extLst>
              <a:ext uri="{FF2B5EF4-FFF2-40B4-BE49-F238E27FC236}">
                <a16:creationId xmlns:a16="http://schemas.microsoft.com/office/drawing/2014/main" id="{0714F119-6F73-C49A-7D0F-38E29F0BB2ED}"/>
              </a:ext>
            </a:extLst>
          </p:cNvPr>
          <p:cNvSpPr txBox="1"/>
          <p:nvPr/>
        </p:nvSpPr>
        <p:spPr>
          <a:xfrm>
            <a:off x="7004648" y="1832229"/>
            <a:ext cx="5069458" cy="5355312"/>
          </a:xfrm>
          <a:prstGeom prst="rect">
            <a:avLst/>
          </a:prstGeom>
          <a:noFill/>
        </p:spPr>
        <p:txBody>
          <a:bodyPr wrap="square" rtlCol="0">
            <a:spAutoFit/>
          </a:bodyPr>
          <a:lstStyle/>
          <a:p>
            <a:r>
              <a:rPr lang="pt-BR" dirty="0"/>
              <a:t>Adição gradual de informações de acordo com etapa da viagem. Recalcular o tempo em 4 fases do transporte: </a:t>
            </a:r>
          </a:p>
          <a:p>
            <a:endParaRPr lang="pt-BR" dirty="0"/>
          </a:p>
          <a:p>
            <a:pPr marL="285750" indent="-285750">
              <a:buFont typeface="Arial" panose="020B0604020202020204" pitchFamily="34" charset="0"/>
              <a:buChar char="•"/>
            </a:pPr>
            <a:r>
              <a:rPr lang="pt-BR" dirty="0"/>
              <a:t>Estado 1 (coleta) considera as características da carga e apenas a data de coleta; </a:t>
            </a:r>
          </a:p>
          <a:p>
            <a:endParaRPr lang="pt-BR" dirty="0"/>
          </a:p>
          <a:p>
            <a:pPr marL="285750" indent="-285750">
              <a:buFont typeface="Arial" panose="020B0604020202020204" pitchFamily="34" charset="0"/>
              <a:buChar char="•"/>
            </a:pPr>
            <a:r>
              <a:rPr lang="pt-BR" dirty="0"/>
              <a:t>Estado 2 (aduana de exportação) no país de origem; </a:t>
            </a:r>
          </a:p>
          <a:p>
            <a:endParaRPr lang="pt-BR" dirty="0"/>
          </a:p>
          <a:p>
            <a:pPr marL="285750" indent="-285750">
              <a:buFont typeface="Arial" panose="020B0604020202020204" pitchFamily="34" charset="0"/>
              <a:buChar char="•"/>
            </a:pPr>
            <a:r>
              <a:rPr lang="pt-BR" dirty="0"/>
              <a:t>Estado 3 (liberação de importação) no país de destino; </a:t>
            </a:r>
          </a:p>
          <a:p>
            <a:endParaRPr lang="pt-BR" dirty="0"/>
          </a:p>
          <a:p>
            <a:pPr marL="285750" indent="-285750">
              <a:buFont typeface="Arial" panose="020B0604020202020204" pitchFamily="34" charset="0"/>
              <a:buChar char="•"/>
            </a:pPr>
            <a:r>
              <a:rPr lang="pt-BR" dirty="0"/>
              <a:t>Estado 4 (chegada ao cliente) considera todo o histórico e possível demora na descarga.</a:t>
            </a:r>
          </a:p>
          <a:p>
            <a:endParaRPr lang="pt-BR" dirty="0"/>
          </a:p>
          <a:p>
            <a:endParaRPr lang="pt-BR" dirty="0"/>
          </a:p>
          <a:p>
            <a:endParaRPr lang="pt-BR" dirty="0"/>
          </a:p>
          <a:p>
            <a:endParaRPr lang="pt-BR" dirty="0"/>
          </a:p>
        </p:txBody>
      </p:sp>
      <p:sp>
        <p:nvSpPr>
          <p:cNvPr id="4" name="Título 1">
            <a:extLst>
              <a:ext uri="{FF2B5EF4-FFF2-40B4-BE49-F238E27FC236}">
                <a16:creationId xmlns:a16="http://schemas.microsoft.com/office/drawing/2014/main" id="{5D5E4AB9-E6C0-AD53-B8E0-14A14CB208C9}"/>
              </a:ext>
            </a:extLst>
          </p:cNvPr>
          <p:cNvSpPr txBox="1">
            <a:spLocks noChangeArrowheads="1"/>
          </p:cNvSpPr>
          <p:nvPr/>
        </p:nvSpPr>
        <p:spPr bwMode="auto">
          <a:xfrm>
            <a:off x="6904006" y="1268083"/>
            <a:ext cx="5069458" cy="564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2400" dirty="0">
                <a:solidFill>
                  <a:srgbClr val="002060"/>
                </a:solidFill>
                <a:latin typeface="Poppins SemiBold" panose="00000700000000000000" pitchFamily="2" charset="0"/>
                <a:cs typeface="Poppins SemiBold" panose="00000700000000000000" pitchFamily="2" charset="0"/>
              </a:rPr>
              <a:t>Inclusão seletiva de preditoras</a:t>
            </a:r>
          </a:p>
        </p:txBody>
      </p:sp>
      <p:pic>
        <p:nvPicPr>
          <p:cNvPr id="15" name="Imagem 14">
            <a:extLst>
              <a:ext uri="{FF2B5EF4-FFF2-40B4-BE49-F238E27FC236}">
                <a16:creationId xmlns:a16="http://schemas.microsoft.com/office/drawing/2014/main" id="{BEA2E3E0-742F-33C3-1100-32A513952E2C}"/>
              </a:ext>
            </a:extLst>
          </p:cNvPr>
          <p:cNvPicPr>
            <a:picLocks noChangeAspect="1"/>
          </p:cNvPicPr>
          <p:nvPr/>
        </p:nvPicPr>
        <p:blipFill>
          <a:blip r:embed="rId2"/>
          <a:stretch>
            <a:fillRect/>
          </a:stretch>
        </p:blipFill>
        <p:spPr>
          <a:xfrm>
            <a:off x="-4315" y="0"/>
            <a:ext cx="6858000" cy="6858000"/>
          </a:xfrm>
          <a:prstGeom prst="rect">
            <a:avLst/>
          </a:prstGeom>
        </p:spPr>
      </p:pic>
      <p:sp>
        <p:nvSpPr>
          <p:cNvPr id="5" name="CaixaDeTexto 4">
            <a:extLst>
              <a:ext uri="{FF2B5EF4-FFF2-40B4-BE49-F238E27FC236}">
                <a16:creationId xmlns:a16="http://schemas.microsoft.com/office/drawing/2014/main" id="{89C60AF6-457D-3892-CB59-6955D83C85F7}"/>
              </a:ext>
            </a:extLst>
          </p:cNvPr>
          <p:cNvSpPr txBox="1"/>
          <p:nvPr/>
        </p:nvSpPr>
        <p:spPr>
          <a:xfrm>
            <a:off x="52990" y="6586069"/>
            <a:ext cx="1906438" cy="261610"/>
          </a:xfrm>
          <a:prstGeom prst="rect">
            <a:avLst/>
          </a:prstGeom>
          <a:noFill/>
        </p:spPr>
        <p:txBody>
          <a:bodyPr wrap="square" rtlCol="0">
            <a:spAutoFit/>
          </a:bodyPr>
          <a:lstStyle/>
          <a:p>
            <a:r>
              <a:rPr lang="pt-BR" sz="1100" dirty="0">
                <a:solidFill>
                  <a:schemeClr val="bg1">
                    <a:lumMod val="50000"/>
                  </a:schemeClr>
                </a:solidFill>
              </a:rPr>
              <a:t>Imagem gerada por Gemini IA</a:t>
            </a:r>
          </a:p>
        </p:txBody>
      </p:sp>
    </p:spTree>
    <p:extLst>
      <p:ext uri="{BB962C8B-B14F-4D97-AF65-F5344CB8AC3E}">
        <p14:creationId xmlns:p14="http://schemas.microsoft.com/office/powerpoint/2010/main" val="2001627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93CD2-B475-9F57-5716-BEAA9657E0A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DDDE2F7-44CE-F34B-E620-0BD92EF7BACA}"/>
              </a:ext>
            </a:extLst>
          </p:cNvPr>
          <p:cNvSpPr txBox="1">
            <a:spLocks noChangeArrowheads="1"/>
          </p:cNvSpPr>
          <p:nvPr/>
        </p:nvSpPr>
        <p:spPr bwMode="auto">
          <a:xfrm>
            <a:off x="117894" y="45642"/>
            <a:ext cx="8123208"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Material e Métodos</a:t>
            </a:r>
          </a:p>
        </p:txBody>
      </p:sp>
      <p:sp>
        <p:nvSpPr>
          <p:cNvPr id="4" name="Título 1">
            <a:extLst>
              <a:ext uri="{FF2B5EF4-FFF2-40B4-BE49-F238E27FC236}">
                <a16:creationId xmlns:a16="http://schemas.microsoft.com/office/drawing/2014/main" id="{EA521CA2-B0CA-615C-03B1-93477CF1F89D}"/>
              </a:ext>
            </a:extLst>
          </p:cNvPr>
          <p:cNvSpPr txBox="1">
            <a:spLocks noChangeArrowheads="1"/>
          </p:cNvSpPr>
          <p:nvPr/>
        </p:nvSpPr>
        <p:spPr bwMode="auto">
          <a:xfrm>
            <a:off x="117893" y="687427"/>
            <a:ext cx="10509673" cy="80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2400" dirty="0">
                <a:solidFill>
                  <a:srgbClr val="002060"/>
                </a:solidFill>
                <a:latin typeface="Poppins SemiBold" panose="00000700000000000000" pitchFamily="2" charset="0"/>
                <a:cs typeface="Poppins SemiBold" panose="00000700000000000000" pitchFamily="2" charset="0"/>
              </a:rPr>
              <a:t>Codificação de variáveis categóricas (</a:t>
            </a:r>
            <a:r>
              <a:rPr lang="pt-BR" altLang="pt-BR" sz="2400" dirty="0" err="1">
                <a:solidFill>
                  <a:srgbClr val="002060"/>
                </a:solidFill>
                <a:latin typeface="Poppins SemiBold" panose="00000700000000000000" pitchFamily="2" charset="0"/>
                <a:cs typeface="Poppins SemiBold" panose="00000700000000000000" pitchFamily="2" charset="0"/>
              </a:rPr>
              <a:t>Dummy</a:t>
            </a:r>
            <a:r>
              <a:rPr lang="pt-BR" altLang="pt-BR" sz="2400" dirty="0">
                <a:solidFill>
                  <a:srgbClr val="002060"/>
                </a:solidFill>
                <a:latin typeface="Poppins SemiBold" panose="00000700000000000000" pitchFamily="2" charset="0"/>
                <a:cs typeface="Poppins SemiBold" panose="00000700000000000000" pitchFamily="2" charset="0"/>
              </a:rPr>
              <a:t>)</a:t>
            </a:r>
          </a:p>
        </p:txBody>
      </p:sp>
      <p:graphicFrame>
        <p:nvGraphicFramePr>
          <p:cNvPr id="7" name="Tabela 6">
            <a:extLst>
              <a:ext uri="{FF2B5EF4-FFF2-40B4-BE49-F238E27FC236}">
                <a16:creationId xmlns:a16="http://schemas.microsoft.com/office/drawing/2014/main" id="{31F93342-D863-288F-663A-C896992A9F37}"/>
              </a:ext>
            </a:extLst>
          </p:cNvPr>
          <p:cNvGraphicFramePr>
            <a:graphicFrameLocks noGrp="1"/>
          </p:cNvGraphicFramePr>
          <p:nvPr>
            <p:extLst>
              <p:ext uri="{D42A27DB-BD31-4B8C-83A1-F6EECF244321}">
                <p14:modId xmlns:p14="http://schemas.microsoft.com/office/powerpoint/2010/main" val="4224889831"/>
              </p:ext>
            </p:extLst>
          </p:nvPr>
        </p:nvGraphicFramePr>
        <p:xfrm>
          <a:off x="3085291" y="1734158"/>
          <a:ext cx="5762625" cy="4591692"/>
        </p:xfrm>
        <a:graphic>
          <a:graphicData uri="http://schemas.openxmlformats.org/drawingml/2006/table">
            <a:tbl>
              <a:tblPr firstRow="1" firstCol="1" bandRow="1">
                <a:tableStyleId>{073A0DAA-6AF3-43AB-8588-CEC1D06C72B9}</a:tableStyleId>
              </a:tblPr>
              <a:tblGrid>
                <a:gridCol w="3062347">
                  <a:extLst>
                    <a:ext uri="{9D8B030D-6E8A-4147-A177-3AD203B41FA5}">
                      <a16:colId xmlns:a16="http://schemas.microsoft.com/office/drawing/2014/main" val="2966773960"/>
                    </a:ext>
                  </a:extLst>
                </a:gridCol>
                <a:gridCol w="2700278">
                  <a:extLst>
                    <a:ext uri="{9D8B030D-6E8A-4147-A177-3AD203B41FA5}">
                      <a16:colId xmlns:a16="http://schemas.microsoft.com/office/drawing/2014/main" val="4140910979"/>
                    </a:ext>
                  </a:extLst>
                </a:gridCol>
              </a:tblGrid>
              <a:tr h="190500">
                <a:tc>
                  <a:txBody>
                    <a:bodyPr/>
                    <a:lstStyle/>
                    <a:p>
                      <a:pPr algn="l">
                        <a:lnSpc>
                          <a:spcPct val="115000"/>
                        </a:lnSpc>
                        <a:buNone/>
                      </a:pPr>
                      <a:r>
                        <a:rPr lang="pt-BR" sz="2000">
                          <a:effectLst/>
                        </a:rPr>
                        <a:t>Variável Categórica</a:t>
                      </a:r>
                      <a:endParaRPr lang="pt-BR" sz="2000">
                        <a:effectLst/>
                        <a:latin typeface="Arial" panose="020B0604020202020204" pitchFamily="34" charset="0"/>
                        <a:ea typeface="Calibri" panose="020F0502020204030204" pitchFamily="34" charset="0"/>
                      </a:endParaRPr>
                    </a:p>
                  </a:txBody>
                  <a:tcPr marL="44450" marR="44450" marT="0" marB="0"/>
                </a:tc>
                <a:tc>
                  <a:txBody>
                    <a:bodyPr/>
                    <a:lstStyle/>
                    <a:p>
                      <a:pPr algn="ctr">
                        <a:lnSpc>
                          <a:spcPct val="115000"/>
                        </a:lnSpc>
                        <a:buNone/>
                      </a:pPr>
                      <a:r>
                        <a:rPr lang="pt-BR" sz="2000">
                          <a:effectLst/>
                        </a:rPr>
                        <a:t>Valores Distintos</a:t>
                      </a:r>
                      <a:endParaRPr lang="pt-BR" sz="2000">
                        <a:effectLst/>
                        <a:latin typeface="Arial" panose="020B0604020202020204" pitchFamily="34" charset="0"/>
                        <a:ea typeface="Calibri" panose="020F0502020204030204" pitchFamily="34" charset="0"/>
                      </a:endParaRPr>
                    </a:p>
                  </a:txBody>
                  <a:tcPr marL="44450" marR="44450" marT="0" marB="0"/>
                </a:tc>
                <a:extLst>
                  <a:ext uri="{0D108BD9-81ED-4DB2-BD59-A6C34878D82A}">
                    <a16:rowId xmlns:a16="http://schemas.microsoft.com/office/drawing/2014/main" val="2846146702"/>
                  </a:ext>
                </a:extLst>
              </a:tr>
              <a:tr h="190500">
                <a:tc>
                  <a:txBody>
                    <a:bodyPr/>
                    <a:lstStyle/>
                    <a:p>
                      <a:pPr algn="l">
                        <a:lnSpc>
                          <a:spcPct val="115000"/>
                        </a:lnSpc>
                        <a:buNone/>
                      </a:pPr>
                      <a:r>
                        <a:rPr lang="pt-BR" sz="2000">
                          <a:effectLst/>
                        </a:rPr>
                        <a:t>cod_destino</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indent="450215" algn="r">
                        <a:lnSpc>
                          <a:spcPct val="115000"/>
                        </a:lnSpc>
                        <a:buNone/>
                      </a:pPr>
                      <a:r>
                        <a:rPr lang="pt-BR" sz="2000">
                          <a:effectLst/>
                        </a:rPr>
                        <a:t>356</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3872039418"/>
                  </a:ext>
                </a:extLst>
              </a:tr>
              <a:tr h="190500">
                <a:tc>
                  <a:txBody>
                    <a:bodyPr/>
                    <a:lstStyle/>
                    <a:p>
                      <a:pPr algn="l">
                        <a:lnSpc>
                          <a:spcPct val="115000"/>
                        </a:lnSpc>
                        <a:buNone/>
                      </a:pPr>
                      <a:r>
                        <a:rPr lang="pt-BR" sz="2000">
                          <a:effectLst/>
                        </a:rPr>
                        <a:t>cod_origem</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indent="450215" algn="r">
                        <a:lnSpc>
                          <a:spcPct val="115000"/>
                        </a:lnSpc>
                        <a:buNone/>
                      </a:pPr>
                      <a:r>
                        <a:rPr lang="pt-BR" sz="2000">
                          <a:effectLst/>
                        </a:rPr>
                        <a:t>254</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4001701806"/>
                  </a:ext>
                </a:extLst>
              </a:tr>
              <a:tr h="190500">
                <a:tc>
                  <a:txBody>
                    <a:bodyPr/>
                    <a:lstStyle/>
                    <a:p>
                      <a:pPr algn="l">
                        <a:lnSpc>
                          <a:spcPct val="115000"/>
                        </a:lnSpc>
                        <a:buNone/>
                      </a:pPr>
                      <a:r>
                        <a:rPr lang="pt-BR" sz="2000">
                          <a:effectLst/>
                        </a:rPr>
                        <a:t>cidadeentrega_crt</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indent="450215" algn="r">
                        <a:lnSpc>
                          <a:spcPct val="115000"/>
                        </a:lnSpc>
                        <a:buNone/>
                      </a:pPr>
                      <a:r>
                        <a:rPr lang="pt-BR" sz="2000" dirty="0">
                          <a:effectLst/>
                        </a:rPr>
                        <a:t>136</a:t>
                      </a:r>
                      <a:endParaRPr lang="pt-BR" sz="2000" dirty="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1419192755"/>
                  </a:ext>
                </a:extLst>
              </a:tr>
              <a:tr h="190500">
                <a:tc>
                  <a:txBody>
                    <a:bodyPr/>
                    <a:lstStyle/>
                    <a:p>
                      <a:pPr algn="l">
                        <a:lnSpc>
                          <a:spcPct val="115000"/>
                        </a:lnSpc>
                        <a:buNone/>
                      </a:pPr>
                      <a:r>
                        <a:rPr lang="pt-BR" sz="2000">
                          <a:effectLst/>
                        </a:rPr>
                        <a:t>ufcoleta</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indent="450215" algn="r">
                        <a:lnSpc>
                          <a:spcPct val="115000"/>
                        </a:lnSpc>
                        <a:buNone/>
                      </a:pPr>
                      <a:r>
                        <a:rPr lang="pt-BR" sz="2000">
                          <a:effectLst/>
                        </a:rPr>
                        <a:t>10</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3278807177"/>
                  </a:ext>
                </a:extLst>
              </a:tr>
              <a:tr h="190500">
                <a:tc>
                  <a:txBody>
                    <a:bodyPr/>
                    <a:lstStyle/>
                    <a:p>
                      <a:pPr algn="l">
                        <a:lnSpc>
                          <a:spcPct val="115000"/>
                        </a:lnSpc>
                        <a:buNone/>
                      </a:pPr>
                      <a:r>
                        <a:rPr lang="pt-BR" sz="2000" dirty="0" err="1">
                          <a:effectLst/>
                        </a:rPr>
                        <a:t>ufentrega</a:t>
                      </a:r>
                      <a:endParaRPr lang="pt-BR" sz="2000" dirty="0">
                        <a:effectLst/>
                        <a:latin typeface="Arial" panose="020B0604020202020204" pitchFamily="34" charset="0"/>
                        <a:ea typeface="Calibri" panose="020F0502020204030204" pitchFamily="34" charset="0"/>
                      </a:endParaRPr>
                    </a:p>
                  </a:txBody>
                  <a:tcPr marL="44450" marR="44450" marT="0" marB="0" anchor="b"/>
                </a:tc>
                <a:tc>
                  <a:txBody>
                    <a:bodyPr/>
                    <a:lstStyle/>
                    <a:p>
                      <a:pPr indent="450215" algn="r">
                        <a:lnSpc>
                          <a:spcPct val="115000"/>
                        </a:lnSpc>
                        <a:buNone/>
                      </a:pPr>
                      <a:r>
                        <a:rPr lang="pt-BR" sz="2000">
                          <a:effectLst/>
                        </a:rPr>
                        <a:t>8</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1346049327"/>
                  </a:ext>
                </a:extLst>
              </a:tr>
              <a:tr h="190500">
                <a:tc>
                  <a:txBody>
                    <a:bodyPr/>
                    <a:lstStyle/>
                    <a:p>
                      <a:pPr algn="l">
                        <a:lnSpc>
                          <a:spcPct val="115000"/>
                        </a:lnSpc>
                        <a:buNone/>
                      </a:pPr>
                      <a:r>
                        <a:rPr lang="pt-BR" sz="2000">
                          <a:effectLst/>
                        </a:rPr>
                        <a:t>fronteira</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indent="450215" algn="r">
                        <a:lnSpc>
                          <a:spcPct val="115000"/>
                        </a:lnSpc>
                        <a:buNone/>
                      </a:pPr>
                      <a:r>
                        <a:rPr lang="pt-BR" sz="2000">
                          <a:effectLst/>
                        </a:rPr>
                        <a:t>8</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930630936"/>
                  </a:ext>
                </a:extLst>
              </a:tr>
              <a:tr h="190500">
                <a:tc>
                  <a:txBody>
                    <a:bodyPr/>
                    <a:lstStyle/>
                    <a:p>
                      <a:pPr algn="l">
                        <a:lnSpc>
                          <a:spcPct val="115000"/>
                        </a:lnSpc>
                        <a:buNone/>
                      </a:pPr>
                      <a:r>
                        <a:rPr lang="pt-BR" sz="2000">
                          <a:effectLst/>
                        </a:rPr>
                        <a:t>dia_ingresso_impo</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indent="450215" algn="r">
                        <a:lnSpc>
                          <a:spcPct val="115000"/>
                        </a:lnSpc>
                        <a:buNone/>
                      </a:pPr>
                      <a:r>
                        <a:rPr lang="pt-BR" sz="2000">
                          <a:effectLst/>
                        </a:rPr>
                        <a:t>7</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3327936451"/>
                  </a:ext>
                </a:extLst>
              </a:tr>
              <a:tr h="190500">
                <a:tc>
                  <a:txBody>
                    <a:bodyPr/>
                    <a:lstStyle/>
                    <a:p>
                      <a:pPr algn="l">
                        <a:lnSpc>
                          <a:spcPct val="115000"/>
                        </a:lnSpc>
                        <a:buNone/>
                      </a:pPr>
                      <a:r>
                        <a:rPr lang="pt-BR" sz="2000">
                          <a:effectLst/>
                        </a:rPr>
                        <a:t>dia_liberacao_impo</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indent="450215" algn="r">
                        <a:lnSpc>
                          <a:spcPct val="115000"/>
                        </a:lnSpc>
                        <a:buNone/>
                      </a:pPr>
                      <a:r>
                        <a:rPr lang="pt-BR" sz="2000" dirty="0">
                          <a:effectLst/>
                        </a:rPr>
                        <a:t>7</a:t>
                      </a:r>
                      <a:endParaRPr lang="pt-BR" sz="2000" dirty="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3110890144"/>
                  </a:ext>
                </a:extLst>
              </a:tr>
              <a:tr h="190500">
                <a:tc>
                  <a:txBody>
                    <a:bodyPr/>
                    <a:lstStyle/>
                    <a:p>
                      <a:pPr algn="l">
                        <a:lnSpc>
                          <a:spcPct val="115000"/>
                        </a:lnSpc>
                        <a:buNone/>
                      </a:pPr>
                      <a:r>
                        <a:rPr lang="pt-BR" sz="2000">
                          <a:effectLst/>
                        </a:rPr>
                        <a:t>dia_chegada_cliente</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indent="450215" algn="r">
                        <a:lnSpc>
                          <a:spcPct val="115000"/>
                        </a:lnSpc>
                        <a:buNone/>
                      </a:pPr>
                      <a:r>
                        <a:rPr lang="pt-BR" sz="2000">
                          <a:effectLst/>
                        </a:rPr>
                        <a:t>7</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93141535"/>
                  </a:ext>
                </a:extLst>
              </a:tr>
              <a:tr h="190500">
                <a:tc>
                  <a:txBody>
                    <a:bodyPr/>
                    <a:lstStyle/>
                    <a:p>
                      <a:pPr algn="l">
                        <a:lnSpc>
                          <a:spcPct val="115000"/>
                        </a:lnSpc>
                        <a:buNone/>
                      </a:pPr>
                      <a:r>
                        <a:rPr lang="pt-BR" sz="2000">
                          <a:effectLst/>
                        </a:rPr>
                        <a:t>dia_ingresso_expo</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indent="450215" algn="r">
                        <a:lnSpc>
                          <a:spcPct val="115000"/>
                        </a:lnSpc>
                        <a:buNone/>
                      </a:pPr>
                      <a:r>
                        <a:rPr lang="pt-BR" sz="2000">
                          <a:effectLst/>
                        </a:rPr>
                        <a:t>7</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2285392031"/>
                  </a:ext>
                </a:extLst>
              </a:tr>
              <a:tr h="190500">
                <a:tc>
                  <a:txBody>
                    <a:bodyPr/>
                    <a:lstStyle/>
                    <a:p>
                      <a:pPr algn="l">
                        <a:lnSpc>
                          <a:spcPct val="115000"/>
                        </a:lnSpc>
                        <a:buNone/>
                      </a:pPr>
                      <a:r>
                        <a:rPr lang="pt-BR" sz="2000">
                          <a:effectLst/>
                        </a:rPr>
                        <a:t>dia_liberacao_expo</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indent="450215" algn="r">
                        <a:lnSpc>
                          <a:spcPct val="115000"/>
                        </a:lnSpc>
                        <a:buNone/>
                      </a:pPr>
                      <a:r>
                        <a:rPr lang="pt-BR" sz="2000">
                          <a:effectLst/>
                        </a:rPr>
                        <a:t>6</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3232433892"/>
                  </a:ext>
                </a:extLst>
              </a:tr>
              <a:tr h="190500">
                <a:tc>
                  <a:txBody>
                    <a:bodyPr/>
                    <a:lstStyle/>
                    <a:p>
                      <a:pPr algn="l">
                        <a:lnSpc>
                          <a:spcPct val="115000"/>
                        </a:lnSpc>
                        <a:buNone/>
                      </a:pPr>
                      <a:r>
                        <a:rPr lang="pt-BR" sz="2000">
                          <a:effectLst/>
                        </a:rPr>
                        <a:t>paisentrega</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indent="450215" algn="r">
                        <a:lnSpc>
                          <a:spcPct val="115000"/>
                        </a:lnSpc>
                        <a:buNone/>
                      </a:pPr>
                      <a:r>
                        <a:rPr lang="pt-BR" sz="2000">
                          <a:effectLst/>
                        </a:rPr>
                        <a:t>5</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1013111301"/>
                  </a:ext>
                </a:extLst>
              </a:tr>
              <a:tr h="190500">
                <a:tc>
                  <a:txBody>
                    <a:bodyPr/>
                    <a:lstStyle/>
                    <a:p>
                      <a:pPr algn="l">
                        <a:lnSpc>
                          <a:spcPct val="115000"/>
                        </a:lnSpc>
                        <a:buNone/>
                      </a:pPr>
                      <a:r>
                        <a:rPr lang="pt-BR" sz="2000">
                          <a:effectLst/>
                        </a:rPr>
                        <a:t>paiscoleta</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indent="450215" algn="r">
                        <a:lnSpc>
                          <a:spcPct val="115000"/>
                        </a:lnSpc>
                        <a:buNone/>
                      </a:pPr>
                      <a:r>
                        <a:rPr lang="pt-BR" sz="2000" dirty="0">
                          <a:effectLst/>
                        </a:rPr>
                        <a:t>5</a:t>
                      </a:r>
                      <a:endParaRPr lang="pt-BR" sz="2000" dirty="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996403073"/>
                  </a:ext>
                </a:extLst>
              </a:tr>
            </a:tbl>
          </a:graphicData>
        </a:graphic>
      </p:graphicFrame>
      <p:sp>
        <p:nvSpPr>
          <p:cNvPr id="5" name="CaixaDeTexto 4">
            <a:extLst>
              <a:ext uri="{FF2B5EF4-FFF2-40B4-BE49-F238E27FC236}">
                <a16:creationId xmlns:a16="http://schemas.microsoft.com/office/drawing/2014/main" id="{C4A6F275-399D-AFAE-346B-9E1FF0093255}"/>
              </a:ext>
            </a:extLst>
          </p:cNvPr>
          <p:cNvSpPr txBox="1"/>
          <p:nvPr/>
        </p:nvSpPr>
        <p:spPr>
          <a:xfrm>
            <a:off x="2950279" y="1386815"/>
            <a:ext cx="5897637" cy="646331"/>
          </a:xfrm>
          <a:prstGeom prst="rect">
            <a:avLst/>
          </a:prstGeom>
          <a:noFill/>
        </p:spPr>
        <p:txBody>
          <a:bodyPr wrap="square" rtlCol="0">
            <a:spAutoFit/>
          </a:bodyPr>
          <a:lstStyle/>
          <a:p>
            <a:r>
              <a:rPr lang="pt-BR" dirty="0"/>
              <a:t>Tabela 2. Cardinalidade das variáveis </a:t>
            </a:r>
            <a:r>
              <a:rPr lang="pt-BR" dirty="0" err="1"/>
              <a:t>dumificadas</a:t>
            </a:r>
            <a:endParaRPr lang="pt-BR" dirty="0"/>
          </a:p>
          <a:p>
            <a:endParaRPr lang="pt-BR" dirty="0"/>
          </a:p>
        </p:txBody>
      </p:sp>
      <p:sp>
        <p:nvSpPr>
          <p:cNvPr id="6" name="CaixaDeTexto 5">
            <a:extLst>
              <a:ext uri="{FF2B5EF4-FFF2-40B4-BE49-F238E27FC236}">
                <a16:creationId xmlns:a16="http://schemas.microsoft.com/office/drawing/2014/main" id="{18F45622-6E8A-2A0E-D1C7-CEBA66FC291E}"/>
              </a:ext>
            </a:extLst>
          </p:cNvPr>
          <p:cNvSpPr txBox="1"/>
          <p:nvPr/>
        </p:nvSpPr>
        <p:spPr>
          <a:xfrm>
            <a:off x="2950278" y="6366945"/>
            <a:ext cx="5897637" cy="369332"/>
          </a:xfrm>
          <a:prstGeom prst="rect">
            <a:avLst/>
          </a:prstGeom>
          <a:noFill/>
        </p:spPr>
        <p:txBody>
          <a:bodyPr wrap="square" rtlCol="0">
            <a:spAutoFit/>
          </a:bodyPr>
          <a:lstStyle/>
          <a:p>
            <a:r>
              <a:rPr lang="pt-BR" dirty="0"/>
              <a:t>Fonte: Dados originais da pesquisa</a:t>
            </a:r>
          </a:p>
        </p:txBody>
      </p:sp>
    </p:spTree>
    <p:extLst>
      <p:ext uri="{BB962C8B-B14F-4D97-AF65-F5344CB8AC3E}">
        <p14:creationId xmlns:p14="http://schemas.microsoft.com/office/powerpoint/2010/main" val="4211234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8CED6-2CE1-F565-D13B-D492A1C5C7D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E7C6AFA-EDB4-7C77-E522-D8E080D0B51E}"/>
              </a:ext>
            </a:extLst>
          </p:cNvPr>
          <p:cNvSpPr txBox="1">
            <a:spLocks noChangeArrowheads="1"/>
          </p:cNvSpPr>
          <p:nvPr/>
        </p:nvSpPr>
        <p:spPr bwMode="auto">
          <a:xfrm>
            <a:off x="117894" y="45642"/>
            <a:ext cx="8123208"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Material e Métodos</a:t>
            </a:r>
          </a:p>
        </p:txBody>
      </p:sp>
      <p:sp>
        <p:nvSpPr>
          <p:cNvPr id="4" name="Título 1">
            <a:extLst>
              <a:ext uri="{FF2B5EF4-FFF2-40B4-BE49-F238E27FC236}">
                <a16:creationId xmlns:a16="http://schemas.microsoft.com/office/drawing/2014/main" id="{2779E617-E332-7BDD-B777-7095BFD62376}"/>
              </a:ext>
            </a:extLst>
          </p:cNvPr>
          <p:cNvSpPr txBox="1">
            <a:spLocks noChangeArrowheads="1"/>
          </p:cNvSpPr>
          <p:nvPr/>
        </p:nvSpPr>
        <p:spPr bwMode="auto">
          <a:xfrm>
            <a:off x="117894" y="687426"/>
            <a:ext cx="9259019"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2400" dirty="0">
                <a:solidFill>
                  <a:srgbClr val="002060"/>
                </a:solidFill>
                <a:latin typeface="Poppins SemiBold" panose="00000700000000000000" pitchFamily="2" charset="0"/>
                <a:cs typeface="Poppins SemiBold" panose="00000700000000000000" pitchFamily="2" charset="0"/>
              </a:rPr>
              <a:t>Base de treino, Teste, Validação e Padronização</a:t>
            </a:r>
          </a:p>
        </p:txBody>
      </p:sp>
      <p:pic>
        <p:nvPicPr>
          <p:cNvPr id="12" name="Imagem 11">
            <a:extLst>
              <a:ext uri="{FF2B5EF4-FFF2-40B4-BE49-F238E27FC236}">
                <a16:creationId xmlns:a16="http://schemas.microsoft.com/office/drawing/2014/main" id="{0A1CAC4C-644C-1240-E366-6C11B6522D8C}"/>
              </a:ext>
            </a:extLst>
          </p:cNvPr>
          <p:cNvPicPr>
            <a:picLocks noChangeAspect="1"/>
          </p:cNvPicPr>
          <p:nvPr/>
        </p:nvPicPr>
        <p:blipFill>
          <a:blip r:embed="rId2"/>
          <a:stretch>
            <a:fillRect/>
          </a:stretch>
        </p:blipFill>
        <p:spPr>
          <a:xfrm>
            <a:off x="1618890" y="1495834"/>
            <a:ext cx="8954219" cy="5221040"/>
          </a:xfrm>
          <a:prstGeom prst="rect">
            <a:avLst/>
          </a:prstGeom>
        </p:spPr>
      </p:pic>
      <p:sp>
        <p:nvSpPr>
          <p:cNvPr id="3" name="CaixaDeTexto 2">
            <a:extLst>
              <a:ext uri="{FF2B5EF4-FFF2-40B4-BE49-F238E27FC236}">
                <a16:creationId xmlns:a16="http://schemas.microsoft.com/office/drawing/2014/main" id="{69F92BA2-7503-4831-ACEF-C98279C4E88B}"/>
              </a:ext>
            </a:extLst>
          </p:cNvPr>
          <p:cNvSpPr txBox="1"/>
          <p:nvPr/>
        </p:nvSpPr>
        <p:spPr>
          <a:xfrm>
            <a:off x="1718063" y="6511250"/>
            <a:ext cx="1906438" cy="261610"/>
          </a:xfrm>
          <a:prstGeom prst="rect">
            <a:avLst/>
          </a:prstGeom>
          <a:noFill/>
        </p:spPr>
        <p:txBody>
          <a:bodyPr wrap="square" rtlCol="0">
            <a:spAutoFit/>
          </a:bodyPr>
          <a:lstStyle/>
          <a:p>
            <a:r>
              <a:rPr lang="pt-BR" sz="1100" dirty="0">
                <a:solidFill>
                  <a:schemeClr val="bg1">
                    <a:lumMod val="50000"/>
                  </a:schemeClr>
                </a:solidFill>
              </a:rPr>
              <a:t>Imagem gerada por Gemini IA</a:t>
            </a:r>
          </a:p>
        </p:txBody>
      </p:sp>
    </p:spTree>
    <p:extLst>
      <p:ext uri="{BB962C8B-B14F-4D97-AF65-F5344CB8AC3E}">
        <p14:creationId xmlns:p14="http://schemas.microsoft.com/office/powerpoint/2010/main" val="4132949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5E29C-0CA5-9BFC-500E-FA81ED89116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3DC32CD-D18C-816D-9D84-6E90AC0A8A90}"/>
              </a:ext>
            </a:extLst>
          </p:cNvPr>
          <p:cNvSpPr txBox="1">
            <a:spLocks noChangeArrowheads="1"/>
          </p:cNvSpPr>
          <p:nvPr/>
        </p:nvSpPr>
        <p:spPr bwMode="auto">
          <a:xfrm>
            <a:off x="5486399" y="93124"/>
            <a:ext cx="6487064"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Material e Métodos</a:t>
            </a:r>
          </a:p>
        </p:txBody>
      </p:sp>
      <p:sp>
        <p:nvSpPr>
          <p:cNvPr id="3" name="CaixaDeTexto 2">
            <a:extLst>
              <a:ext uri="{FF2B5EF4-FFF2-40B4-BE49-F238E27FC236}">
                <a16:creationId xmlns:a16="http://schemas.microsoft.com/office/drawing/2014/main" id="{CCFA0679-7466-897F-8E4E-F2B0F88D95B1}"/>
              </a:ext>
            </a:extLst>
          </p:cNvPr>
          <p:cNvSpPr txBox="1"/>
          <p:nvPr/>
        </p:nvSpPr>
        <p:spPr>
          <a:xfrm>
            <a:off x="5486399" y="2996711"/>
            <a:ext cx="6162275" cy="2031325"/>
          </a:xfrm>
          <a:prstGeom prst="rect">
            <a:avLst/>
          </a:prstGeom>
          <a:noFill/>
        </p:spPr>
        <p:txBody>
          <a:bodyPr wrap="square" rtlCol="0">
            <a:spAutoFit/>
          </a:bodyPr>
          <a:lstStyle/>
          <a:p>
            <a:r>
              <a:rPr lang="pt-BR" dirty="0"/>
              <a:t>A performance final de cada modelo foi medida utilizando o coeficiente de determinação (R²) e a Raiz do Erro Quadrático Médio (RMSE), tanto para o conjunto de treinamento quanto para o de teste. </a:t>
            </a:r>
          </a:p>
          <a:p>
            <a:endParaRPr lang="pt-BR" dirty="0"/>
          </a:p>
          <a:p>
            <a:endParaRPr lang="pt-BR" dirty="0"/>
          </a:p>
          <a:p>
            <a:endParaRPr lang="pt-BR" dirty="0"/>
          </a:p>
        </p:txBody>
      </p:sp>
      <p:sp>
        <p:nvSpPr>
          <p:cNvPr id="4" name="Título 1">
            <a:extLst>
              <a:ext uri="{FF2B5EF4-FFF2-40B4-BE49-F238E27FC236}">
                <a16:creationId xmlns:a16="http://schemas.microsoft.com/office/drawing/2014/main" id="{90F85C88-FE52-4F91-E5A3-DC761A987853}"/>
              </a:ext>
            </a:extLst>
          </p:cNvPr>
          <p:cNvSpPr txBox="1">
            <a:spLocks noChangeArrowheads="1"/>
          </p:cNvSpPr>
          <p:nvPr/>
        </p:nvSpPr>
        <p:spPr bwMode="auto">
          <a:xfrm>
            <a:off x="5486399" y="734908"/>
            <a:ext cx="6487064"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2400" dirty="0">
                <a:solidFill>
                  <a:srgbClr val="002060"/>
                </a:solidFill>
                <a:latin typeface="Poppins SemiBold" panose="00000700000000000000" pitchFamily="2" charset="0"/>
                <a:cs typeface="Poppins SemiBold" panose="00000700000000000000" pitchFamily="2" charset="0"/>
              </a:rPr>
              <a:t>Comparação entre modelos</a:t>
            </a:r>
          </a:p>
        </p:txBody>
      </p:sp>
      <p:pic>
        <p:nvPicPr>
          <p:cNvPr id="12" name="Imagem 11" descr="Diagrama&#10;&#10;O conteúdo gerado por IA pode estar incorreto.">
            <a:extLst>
              <a:ext uri="{FF2B5EF4-FFF2-40B4-BE49-F238E27FC236}">
                <a16:creationId xmlns:a16="http://schemas.microsoft.com/office/drawing/2014/main" id="{99D8C0E0-60D6-547B-919E-EE18CD97A4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537" y="878017"/>
            <a:ext cx="4860059" cy="5402423"/>
          </a:xfrm>
          <a:prstGeom prst="rect">
            <a:avLst/>
          </a:prstGeom>
        </p:spPr>
      </p:pic>
      <p:sp>
        <p:nvSpPr>
          <p:cNvPr id="13" name="CaixaDeTexto 12">
            <a:extLst>
              <a:ext uri="{FF2B5EF4-FFF2-40B4-BE49-F238E27FC236}">
                <a16:creationId xmlns:a16="http://schemas.microsoft.com/office/drawing/2014/main" id="{AE7F0299-FBC2-21BC-D605-CCFC53F30CAE}"/>
              </a:ext>
            </a:extLst>
          </p:cNvPr>
          <p:cNvSpPr txBox="1"/>
          <p:nvPr/>
        </p:nvSpPr>
        <p:spPr>
          <a:xfrm>
            <a:off x="3172158" y="5979983"/>
            <a:ext cx="1906438" cy="261610"/>
          </a:xfrm>
          <a:prstGeom prst="rect">
            <a:avLst/>
          </a:prstGeom>
          <a:noFill/>
        </p:spPr>
        <p:txBody>
          <a:bodyPr wrap="square" rtlCol="0">
            <a:spAutoFit/>
          </a:bodyPr>
          <a:lstStyle/>
          <a:p>
            <a:r>
              <a:rPr lang="pt-BR" sz="1100" dirty="0">
                <a:solidFill>
                  <a:schemeClr val="bg1">
                    <a:lumMod val="50000"/>
                  </a:schemeClr>
                </a:solidFill>
              </a:rPr>
              <a:t>Imagem gerada por Gemini IA</a:t>
            </a:r>
          </a:p>
        </p:txBody>
      </p:sp>
    </p:spTree>
    <p:extLst>
      <p:ext uri="{BB962C8B-B14F-4D97-AF65-F5344CB8AC3E}">
        <p14:creationId xmlns:p14="http://schemas.microsoft.com/office/powerpoint/2010/main" val="3045387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15241-0809-2DEA-6932-861CAB05E3F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9410DBE-D849-A9E3-32CA-26A78B78F11A}"/>
              </a:ext>
            </a:extLst>
          </p:cNvPr>
          <p:cNvSpPr txBox="1">
            <a:spLocks noChangeArrowheads="1"/>
          </p:cNvSpPr>
          <p:nvPr/>
        </p:nvSpPr>
        <p:spPr bwMode="auto">
          <a:xfrm>
            <a:off x="5244335" y="93124"/>
            <a:ext cx="6729128"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Material e Métodos</a:t>
            </a:r>
          </a:p>
        </p:txBody>
      </p:sp>
      <p:sp>
        <p:nvSpPr>
          <p:cNvPr id="3" name="CaixaDeTexto 2">
            <a:extLst>
              <a:ext uri="{FF2B5EF4-FFF2-40B4-BE49-F238E27FC236}">
                <a16:creationId xmlns:a16="http://schemas.microsoft.com/office/drawing/2014/main" id="{02B0A943-1160-1A14-3C96-168D2D6DF1D6}"/>
              </a:ext>
            </a:extLst>
          </p:cNvPr>
          <p:cNvSpPr txBox="1"/>
          <p:nvPr/>
        </p:nvSpPr>
        <p:spPr>
          <a:xfrm>
            <a:off x="6061701" y="2182991"/>
            <a:ext cx="5094395" cy="2585323"/>
          </a:xfrm>
          <a:prstGeom prst="rect">
            <a:avLst/>
          </a:prstGeom>
          <a:noFill/>
        </p:spPr>
        <p:txBody>
          <a:bodyPr wrap="square" rtlCol="0">
            <a:spAutoFit/>
          </a:bodyPr>
          <a:lstStyle/>
          <a:p>
            <a:pPr algn="just"/>
            <a:r>
              <a:rPr lang="pt-BR" dirty="0"/>
              <a:t>Quatro cenários  de dados foram explorados:</a:t>
            </a:r>
          </a:p>
          <a:p>
            <a:pPr marL="285750" indent="-285750" algn="just">
              <a:buFont typeface="Arial" panose="020B0604020202020204" pitchFamily="34" charset="0"/>
              <a:buChar char="•"/>
            </a:pPr>
            <a:endParaRPr lang="pt-BR" dirty="0"/>
          </a:p>
          <a:p>
            <a:pPr marL="285750" indent="-285750" algn="just">
              <a:buFont typeface="Arial" panose="020B0604020202020204" pitchFamily="34" charset="0"/>
              <a:buChar char="•"/>
            </a:pPr>
            <a:r>
              <a:rPr lang="pt-BR" b="1" dirty="0" err="1"/>
              <a:t>Config</a:t>
            </a:r>
            <a:r>
              <a:rPr lang="pt-BR" b="1" dirty="0"/>
              <a:t> A:</a:t>
            </a:r>
            <a:r>
              <a:rPr lang="pt-BR" dirty="0"/>
              <a:t> 2 Var. Clusters + Y Normalizado Z-Score</a:t>
            </a:r>
          </a:p>
          <a:p>
            <a:pPr algn="just"/>
            <a:endParaRPr lang="pt-BR" dirty="0"/>
          </a:p>
          <a:p>
            <a:pPr marL="285750" indent="-285750" algn="just">
              <a:buFont typeface="Arial" panose="020B0604020202020204" pitchFamily="34" charset="0"/>
              <a:buChar char="•"/>
            </a:pPr>
            <a:r>
              <a:rPr lang="pt-BR" b="1" dirty="0" err="1"/>
              <a:t>Config</a:t>
            </a:r>
            <a:r>
              <a:rPr lang="pt-BR" b="1" dirty="0"/>
              <a:t> B:</a:t>
            </a:r>
            <a:r>
              <a:rPr lang="pt-BR" dirty="0"/>
              <a:t>  Sem adição Var. Cluster e Y Original</a:t>
            </a:r>
          </a:p>
          <a:p>
            <a:pPr algn="just"/>
            <a:endParaRPr lang="pt-BR" dirty="0"/>
          </a:p>
          <a:p>
            <a:pPr marL="285750" indent="-285750" algn="just">
              <a:buFont typeface="Arial" panose="020B0604020202020204" pitchFamily="34" charset="0"/>
              <a:buChar char="•"/>
            </a:pPr>
            <a:r>
              <a:rPr lang="pt-BR" b="1" dirty="0" err="1"/>
              <a:t>Config</a:t>
            </a:r>
            <a:r>
              <a:rPr lang="pt-BR" b="1" dirty="0"/>
              <a:t> C:</a:t>
            </a:r>
            <a:r>
              <a:rPr lang="pt-BR" dirty="0"/>
              <a:t> Base Treino 2024 - Teste 2025</a:t>
            </a:r>
          </a:p>
          <a:p>
            <a:pPr algn="just"/>
            <a:endParaRPr lang="pt-BR" dirty="0"/>
          </a:p>
          <a:p>
            <a:pPr marL="285750" indent="-285750" algn="just">
              <a:buFont typeface="Arial" panose="020B0604020202020204" pitchFamily="34" charset="0"/>
              <a:buChar char="•"/>
            </a:pPr>
            <a:r>
              <a:rPr lang="pt-BR" b="1" dirty="0" err="1"/>
              <a:t>Config</a:t>
            </a:r>
            <a:r>
              <a:rPr lang="pt-BR" b="1" dirty="0"/>
              <a:t> D:</a:t>
            </a:r>
            <a:r>
              <a:rPr lang="pt-BR" dirty="0"/>
              <a:t> Sem Preditor Tempo Mediano</a:t>
            </a:r>
          </a:p>
        </p:txBody>
      </p:sp>
      <p:sp>
        <p:nvSpPr>
          <p:cNvPr id="4" name="Título 1">
            <a:extLst>
              <a:ext uri="{FF2B5EF4-FFF2-40B4-BE49-F238E27FC236}">
                <a16:creationId xmlns:a16="http://schemas.microsoft.com/office/drawing/2014/main" id="{E5867BD5-B87B-E423-8D19-3326AD9704F9}"/>
              </a:ext>
            </a:extLst>
          </p:cNvPr>
          <p:cNvSpPr txBox="1">
            <a:spLocks noChangeArrowheads="1"/>
          </p:cNvSpPr>
          <p:nvPr/>
        </p:nvSpPr>
        <p:spPr bwMode="auto">
          <a:xfrm>
            <a:off x="5244335" y="734908"/>
            <a:ext cx="6729128"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2400" dirty="0">
                <a:solidFill>
                  <a:srgbClr val="002060"/>
                </a:solidFill>
                <a:latin typeface="Poppins SemiBold" panose="00000700000000000000" pitchFamily="2" charset="0"/>
                <a:cs typeface="Poppins SemiBold" panose="00000700000000000000" pitchFamily="2" charset="0"/>
              </a:rPr>
              <a:t>Avaliação dos modelos em cenários de dados distintos</a:t>
            </a:r>
          </a:p>
        </p:txBody>
      </p:sp>
      <p:pic>
        <p:nvPicPr>
          <p:cNvPr id="11" name="Imagem 10" descr="Caneca azul em cima de uma mesa&#10;&#10;O conteúdo gerado por IA pode estar incorreto.">
            <a:extLst>
              <a:ext uri="{FF2B5EF4-FFF2-40B4-BE49-F238E27FC236}">
                <a16:creationId xmlns:a16="http://schemas.microsoft.com/office/drawing/2014/main" id="{155C038D-C6BB-9BCA-DD70-6E6EB58252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244335" cy="6951306"/>
          </a:xfrm>
          <a:prstGeom prst="rect">
            <a:avLst/>
          </a:prstGeom>
        </p:spPr>
      </p:pic>
      <p:sp>
        <p:nvSpPr>
          <p:cNvPr id="12" name="CaixaDeTexto 11">
            <a:extLst>
              <a:ext uri="{FF2B5EF4-FFF2-40B4-BE49-F238E27FC236}">
                <a16:creationId xmlns:a16="http://schemas.microsoft.com/office/drawing/2014/main" id="{FEBB68F5-D33D-000D-C16B-38636DE70DDB}"/>
              </a:ext>
            </a:extLst>
          </p:cNvPr>
          <p:cNvSpPr txBox="1"/>
          <p:nvPr/>
        </p:nvSpPr>
        <p:spPr>
          <a:xfrm>
            <a:off x="0" y="6596390"/>
            <a:ext cx="1906438" cy="261610"/>
          </a:xfrm>
          <a:prstGeom prst="rect">
            <a:avLst/>
          </a:prstGeom>
          <a:noFill/>
        </p:spPr>
        <p:txBody>
          <a:bodyPr wrap="square" rtlCol="0">
            <a:spAutoFit/>
          </a:bodyPr>
          <a:lstStyle/>
          <a:p>
            <a:r>
              <a:rPr lang="pt-BR" sz="1100" dirty="0">
                <a:solidFill>
                  <a:schemeClr val="bg1">
                    <a:lumMod val="50000"/>
                  </a:schemeClr>
                </a:solidFill>
              </a:rPr>
              <a:t>Imagem gerada por Gemini IA</a:t>
            </a:r>
          </a:p>
        </p:txBody>
      </p:sp>
    </p:spTree>
    <p:extLst>
      <p:ext uri="{BB962C8B-B14F-4D97-AF65-F5344CB8AC3E}">
        <p14:creationId xmlns:p14="http://schemas.microsoft.com/office/powerpoint/2010/main" val="1455421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205E4-E7FF-9530-1D35-6E8EE9CED7F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16547DF-B434-7B23-C5B3-B956D41D2EA7}"/>
              </a:ext>
            </a:extLst>
          </p:cNvPr>
          <p:cNvSpPr txBox="1">
            <a:spLocks noChangeArrowheads="1"/>
          </p:cNvSpPr>
          <p:nvPr/>
        </p:nvSpPr>
        <p:spPr bwMode="auto">
          <a:xfrm>
            <a:off x="129397" y="-10388"/>
            <a:ext cx="7927675"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Resultados</a:t>
            </a:r>
          </a:p>
        </p:txBody>
      </p:sp>
      <p:sp>
        <p:nvSpPr>
          <p:cNvPr id="3" name="CaixaDeTexto 2">
            <a:extLst>
              <a:ext uri="{FF2B5EF4-FFF2-40B4-BE49-F238E27FC236}">
                <a16:creationId xmlns:a16="http://schemas.microsoft.com/office/drawing/2014/main" id="{A79EFDA3-93E0-A908-F6CC-7259B6E5F4A8}"/>
              </a:ext>
            </a:extLst>
          </p:cNvPr>
          <p:cNvSpPr txBox="1"/>
          <p:nvPr/>
        </p:nvSpPr>
        <p:spPr>
          <a:xfrm>
            <a:off x="787878" y="1279744"/>
            <a:ext cx="11113699" cy="1477328"/>
          </a:xfrm>
          <a:prstGeom prst="rect">
            <a:avLst/>
          </a:prstGeom>
          <a:noFill/>
        </p:spPr>
        <p:txBody>
          <a:bodyPr wrap="square" rtlCol="0">
            <a:spAutoFit/>
          </a:bodyPr>
          <a:lstStyle/>
          <a:p>
            <a:r>
              <a:rPr lang="pt-BR" dirty="0"/>
              <a:t>Dos 5.300 restaram 3.739 registros de viagens válidos, dos quais:</a:t>
            </a:r>
          </a:p>
          <a:p>
            <a:endParaRPr lang="pt-BR" dirty="0"/>
          </a:p>
          <a:p>
            <a:pPr marL="285750" indent="-285750">
              <a:buFont typeface="Arial" panose="020B0604020202020204" pitchFamily="34" charset="0"/>
              <a:buChar char="•"/>
            </a:pPr>
            <a:r>
              <a:rPr lang="pt-BR" dirty="0"/>
              <a:t>54% usaram veículos terceirizados</a:t>
            </a:r>
          </a:p>
          <a:p>
            <a:pPr marL="285750" indent="-285750">
              <a:buFont typeface="Arial" panose="020B0604020202020204" pitchFamily="34" charset="0"/>
              <a:buChar char="•"/>
            </a:pPr>
            <a:r>
              <a:rPr lang="pt-BR" dirty="0"/>
              <a:t>95% foram em carretas </a:t>
            </a:r>
          </a:p>
          <a:p>
            <a:pPr marL="285750" indent="-285750">
              <a:buFont typeface="Arial" panose="020B0604020202020204" pitchFamily="34" charset="0"/>
              <a:buChar char="•"/>
            </a:pPr>
            <a:r>
              <a:rPr lang="pt-BR" dirty="0"/>
              <a:t>16% cargas químicas. </a:t>
            </a:r>
            <a:endParaRPr lang="pt-BR" dirty="0">
              <a:effectLst/>
            </a:endParaRPr>
          </a:p>
        </p:txBody>
      </p:sp>
      <p:graphicFrame>
        <p:nvGraphicFramePr>
          <p:cNvPr id="5" name="Tabela 4">
            <a:extLst>
              <a:ext uri="{FF2B5EF4-FFF2-40B4-BE49-F238E27FC236}">
                <a16:creationId xmlns:a16="http://schemas.microsoft.com/office/drawing/2014/main" id="{42FF17CB-63DA-4008-5AA8-7B97E9170C13}"/>
              </a:ext>
            </a:extLst>
          </p:cNvPr>
          <p:cNvGraphicFramePr>
            <a:graphicFrameLocks noGrp="1"/>
          </p:cNvGraphicFramePr>
          <p:nvPr>
            <p:extLst>
              <p:ext uri="{D42A27DB-BD31-4B8C-83A1-F6EECF244321}">
                <p14:modId xmlns:p14="http://schemas.microsoft.com/office/powerpoint/2010/main" val="406585932"/>
              </p:ext>
            </p:extLst>
          </p:nvPr>
        </p:nvGraphicFramePr>
        <p:xfrm>
          <a:off x="888521" y="3129910"/>
          <a:ext cx="9463176" cy="3396107"/>
        </p:xfrm>
        <a:graphic>
          <a:graphicData uri="http://schemas.openxmlformats.org/drawingml/2006/table">
            <a:tbl>
              <a:tblPr firstRow="1" firstCol="1" bandRow="1">
                <a:tableStyleId>{073A0DAA-6AF3-43AB-8588-CEC1D06C72B9}</a:tableStyleId>
              </a:tblPr>
              <a:tblGrid>
                <a:gridCol w="4416793">
                  <a:extLst>
                    <a:ext uri="{9D8B030D-6E8A-4147-A177-3AD203B41FA5}">
                      <a16:colId xmlns:a16="http://schemas.microsoft.com/office/drawing/2014/main" val="437474973"/>
                    </a:ext>
                  </a:extLst>
                </a:gridCol>
                <a:gridCol w="1008847">
                  <a:extLst>
                    <a:ext uri="{9D8B030D-6E8A-4147-A177-3AD203B41FA5}">
                      <a16:colId xmlns:a16="http://schemas.microsoft.com/office/drawing/2014/main" val="2103140864"/>
                    </a:ext>
                  </a:extLst>
                </a:gridCol>
                <a:gridCol w="1008847">
                  <a:extLst>
                    <a:ext uri="{9D8B030D-6E8A-4147-A177-3AD203B41FA5}">
                      <a16:colId xmlns:a16="http://schemas.microsoft.com/office/drawing/2014/main" val="3601475537"/>
                    </a:ext>
                  </a:extLst>
                </a:gridCol>
                <a:gridCol w="1009921">
                  <a:extLst>
                    <a:ext uri="{9D8B030D-6E8A-4147-A177-3AD203B41FA5}">
                      <a16:colId xmlns:a16="http://schemas.microsoft.com/office/drawing/2014/main" val="2508189766"/>
                    </a:ext>
                  </a:extLst>
                </a:gridCol>
                <a:gridCol w="1008847">
                  <a:extLst>
                    <a:ext uri="{9D8B030D-6E8A-4147-A177-3AD203B41FA5}">
                      <a16:colId xmlns:a16="http://schemas.microsoft.com/office/drawing/2014/main" val="2499872796"/>
                    </a:ext>
                  </a:extLst>
                </a:gridCol>
                <a:gridCol w="1009921">
                  <a:extLst>
                    <a:ext uri="{9D8B030D-6E8A-4147-A177-3AD203B41FA5}">
                      <a16:colId xmlns:a16="http://schemas.microsoft.com/office/drawing/2014/main" val="2345426961"/>
                    </a:ext>
                  </a:extLst>
                </a:gridCol>
              </a:tblGrid>
              <a:tr h="329099">
                <a:tc>
                  <a:txBody>
                    <a:bodyPr/>
                    <a:lstStyle/>
                    <a:p>
                      <a:pPr algn="just">
                        <a:lnSpc>
                          <a:spcPct val="115000"/>
                        </a:lnSpc>
                        <a:buNone/>
                      </a:pPr>
                      <a:endParaRPr lang="pt-BR" sz="2000" dirty="0">
                        <a:effectLst/>
                        <a:latin typeface="Arial" panose="020B0604020202020204" pitchFamily="34" charset="0"/>
                      </a:endParaRPr>
                    </a:p>
                  </a:txBody>
                  <a:tcPr marL="44450" marR="44450" marT="0" marB="0" anchor="b"/>
                </a:tc>
                <a:tc>
                  <a:txBody>
                    <a:bodyPr/>
                    <a:lstStyle/>
                    <a:p>
                      <a:pPr algn="ctr">
                        <a:lnSpc>
                          <a:spcPct val="115000"/>
                        </a:lnSpc>
                        <a:buNone/>
                      </a:pPr>
                      <a:r>
                        <a:rPr lang="pt-BR" sz="1400">
                          <a:effectLst/>
                        </a:rPr>
                        <a:t>Argentina</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ctr">
                        <a:lnSpc>
                          <a:spcPct val="115000"/>
                        </a:lnSpc>
                        <a:buNone/>
                      </a:pPr>
                      <a:r>
                        <a:rPr lang="pt-BR" sz="1400" dirty="0">
                          <a:effectLst/>
                        </a:rPr>
                        <a:t>Chile</a:t>
                      </a:r>
                      <a:endParaRPr lang="pt-BR" sz="2000" dirty="0">
                        <a:effectLst/>
                        <a:latin typeface="Arial" panose="020B0604020202020204" pitchFamily="34" charset="0"/>
                        <a:ea typeface="Calibri" panose="020F0502020204030204" pitchFamily="34" charset="0"/>
                      </a:endParaRPr>
                    </a:p>
                  </a:txBody>
                  <a:tcPr marL="44450" marR="44450" marT="0" marB="0" anchor="b"/>
                </a:tc>
                <a:tc>
                  <a:txBody>
                    <a:bodyPr/>
                    <a:lstStyle/>
                    <a:p>
                      <a:pPr algn="ctr">
                        <a:lnSpc>
                          <a:spcPct val="115000"/>
                        </a:lnSpc>
                        <a:buNone/>
                      </a:pPr>
                      <a:r>
                        <a:rPr lang="pt-BR" sz="1400">
                          <a:effectLst/>
                        </a:rPr>
                        <a:t>Uruguai</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ctr">
                        <a:lnSpc>
                          <a:spcPct val="115000"/>
                        </a:lnSpc>
                        <a:buNone/>
                      </a:pPr>
                      <a:r>
                        <a:rPr lang="pt-BR" sz="1400">
                          <a:effectLst/>
                        </a:rPr>
                        <a:t>Paraguai</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ctr">
                        <a:lnSpc>
                          <a:spcPct val="115000"/>
                        </a:lnSpc>
                        <a:buNone/>
                      </a:pPr>
                      <a:r>
                        <a:rPr lang="pt-BR" sz="1400">
                          <a:effectLst/>
                        </a:rPr>
                        <a:t>Total</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1788408091"/>
                  </a:ext>
                </a:extLst>
              </a:tr>
              <a:tr h="290742">
                <a:tc>
                  <a:txBody>
                    <a:bodyPr/>
                    <a:lstStyle/>
                    <a:p>
                      <a:pPr algn="l">
                        <a:lnSpc>
                          <a:spcPct val="115000"/>
                        </a:lnSpc>
                        <a:buNone/>
                      </a:pPr>
                      <a:r>
                        <a:rPr lang="pt-BR" sz="1400" dirty="0">
                          <a:effectLst/>
                        </a:rPr>
                        <a:t>Quantidade de viagens</a:t>
                      </a:r>
                      <a:endParaRPr lang="pt-BR" sz="2000" dirty="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2.918</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375</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365</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81</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3.739</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3306041725"/>
                  </a:ext>
                </a:extLst>
              </a:tr>
              <a:tr h="290742">
                <a:tc>
                  <a:txBody>
                    <a:bodyPr/>
                    <a:lstStyle/>
                    <a:p>
                      <a:pPr algn="l">
                        <a:lnSpc>
                          <a:spcPct val="115000"/>
                        </a:lnSpc>
                        <a:buNone/>
                      </a:pPr>
                      <a:r>
                        <a:rPr lang="pt-BR" sz="1400">
                          <a:effectLst/>
                        </a:rPr>
                        <a:t>% Representativo</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dirty="0">
                          <a:effectLst/>
                        </a:rPr>
                        <a:t>78%</a:t>
                      </a:r>
                      <a:endParaRPr lang="pt-BR" sz="2000" dirty="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10%</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10%</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2%</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100%</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3668015382"/>
                  </a:ext>
                </a:extLst>
              </a:tr>
              <a:tr h="290742">
                <a:tc>
                  <a:txBody>
                    <a:bodyPr/>
                    <a:lstStyle/>
                    <a:p>
                      <a:pPr algn="l">
                        <a:lnSpc>
                          <a:spcPct val="115000"/>
                        </a:lnSpc>
                        <a:buNone/>
                      </a:pPr>
                      <a:r>
                        <a:rPr lang="pt-BR" sz="1400">
                          <a:effectLst/>
                        </a:rPr>
                        <a:t>Distância média (km)</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1.687</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2.909</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1.110</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1.297</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1.745</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775741690"/>
                  </a:ext>
                </a:extLst>
              </a:tr>
              <a:tr h="290742">
                <a:tc>
                  <a:txBody>
                    <a:bodyPr/>
                    <a:lstStyle/>
                    <a:p>
                      <a:pPr algn="l">
                        <a:lnSpc>
                          <a:spcPct val="115000"/>
                        </a:lnSpc>
                        <a:buNone/>
                      </a:pPr>
                      <a:r>
                        <a:rPr lang="pt-BR" sz="1400">
                          <a:effectLst/>
                        </a:rPr>
                        <a:t>Peso médio (Kg)</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16.013</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dirty="0">
                          <a:effectLst/>
                        </a:rPr>
                        <a:t>21.293</a:t>
                      </a:r>
                      <a:endParaRPr lang="pt-BR" sz="2000" dirty="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14.594</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19.950</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16.490</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3293527554"/>
                  </a:ext>
                </a:extLst>
              </a:tr>
              <a:tr h="515907">
                <a:tc>
                  <a:txBody>
                    <a:bodyPr/>
                    <a:lstStyle/>
                    <a:p>
                      <a:pPr algn="l">
                        <a:lnSpc>
                          <a:spcPct val="115000"/>
                        </a:lnSpc>
                        <a:buNone/>
                      </a:pPr>
                      <a:r>
                        <a:rPr lang="pt-BR" sz="1400" dirty="0">
                          <a:effectLst/>
                        </a:rPr>
                        <a:t>Tempo médio em horas para ingressar expo</a:t>
                      </a:r>
                      <a:endParaRPr lang="pt-BR" sz="2000" dirty="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64</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98</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72</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95</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69</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1252085550"/>
                  </a:ext>
                </a:extLst>
              </a:tr>
              <a:tr h="290742">
                <a:tc>
                  <a:txBody>
                    <a:bodyPr/>
                    <a:lstStyle/>
                    <a:p>
                      <a:pPr algn="l">
                        <a:lnSpc>
                          <a:spcPct val="115000"/>
                        </a:lnSpc>
                        <a:buNone/>
                      </a:pPr>
                      <a:r>
                        <a:rPr lang="pt-BR" sz="1400">
                          <a:effectLst/>
                        </a:rPr>
                        <a:t>Tempo médio em horas para liberar expo</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5</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6</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7</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19</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6</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3456931026"/>
                  </a:ext>
                </a:extLst>
              </a:tr>
              <a:tr h="515907">
                <a:tc>
                  <a:txBody>
                    <a:bodyPr/>
                    <a:lstStyle/>
                    <a:p>
                      <a:pPr algn="l">
                        <a:lnSpc>
                          <a:spcPct val="115000"/>
                        </a:lnSpc>
                        <a:buNone/>
                      </a:pPr>
                      <a:r>
                        <a:rPr lang="pt-BR" sz="1400" dirty="0">
                          <a:effectLst/>
                        </a:rPr>
                        <a:t>Tempo médio em horas para ingressar impo</a:t>
                      </a:r>
                      <a:endParaRPr lang="pt-BR" sz="2000" dirty="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32</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102</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17</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11</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37</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1419277860"/>
                  </a:ext>
                </a:extLst>
              </a:tr>
              <a:tr h="290742">
                <a:tc>
                  <a:txBody>
                    <a:bodyPr/>
                    <a:lstStyle/>
                    <a:p>
                      <a:pPr algn="l">
                        <a:lnSpc>
                          <a:spcPct val="115000"/>
                        </a:lnSpc>
                        <a:buNone/>
                      </a:pPr>
                      <a:r>
                        <a:rPr lang="pt-BR" sz="1400">
                          <a:effectLst/>
                        </a:rPr>
                        <a:t>Tempo médio em horas para liberar impo</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53</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39</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23</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39</a:t>
                      </a:r>
                      <a:endParaRPr lang="pt-BR" sz="2000">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a:effectLst/>
                        </a:rPr>
                        <a:t>49</a:t>
                      </a:r>
                      <a:endParaRPr lang="pt-BR" sz="2000">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1081808011"/>
                  </a:ext>
                </a:extLst>
              </a:tr>
              <a:tr h="290742">
                <a:tc>
                  <a:txBody>
                    <a:bodyPr/>
                    <a:lstStyle/>
                    <a:p>
                      <a:pPr algn="l">
                        <a:lnSpc>
                          <a:spcPct val="115000"/>
                        </a:lnSpc>
                        <a:buNone/>
                      </a:pPr>
                      <a:r>
                        <a:rPr lang="pt-BR" sz="1400" dirty="0">
                          <a:solidFill>
                            <a:schemeClr val="bg1"/>
                          </a:solidFill>
                          <a:effectLst/>
                        </a:rPr>
                        <a:t>Tempo médio total em horas (variável Y deste estudo)</a:t>
                      </a:r>
                      <a:endParaRPr lang="pt-BR" sz="2000" dirty="0">
                        <a:solidFill>
                          <a:schemeClr val="bg1"/>
                        </a:solidFill>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dirty="0">
                          <a:solidFill>
                            <a:schemeClr val="tx1"/>
                          </a:solidFill>
                          <a:effectLst/>
                        </a:rPr>
                        <a:t>203</a:t>
                      </a:r>
                      <a:endParaRPr lang="pt-BR" sz="2000" dirty="0">
                        <a:solidFill>
                          <a:schemeClr val="tx1"/>
                        </a:solidFill>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dirty="0">
                          <a:solidFill>
                            <a:schemeClr val="tx1"/>
                          </a:solidFill>
                          <a:effectLst/>
                        </a:rPr>
                        <a:t>293</a:t>
                      </a:r>
                      <a:endParaRPr lang="pt-BR" sz="2000" dirty="0">
                        <a:solidFill>
                          <a:schemeClr val="tx1"/>
                        </a:solidFill>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dirty="0">
                          <a:solidFill>
                            <a:schemeClr val="tx1"/>
                          </a:solidFill>
                          <a:effectLst/>
                        </a:rPr>
                        <a:t>157</a:t>
                      </a:r>
                      <a:endParaRPr lang="pt-BR" sz="2000" dirty="0">
                        <a:solidFill>
                          <a:schemeClr val="tx1"/>
                        </a:solidFill>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dirty="0">
                          <a:solidFill>
                            <a:schemeClr val="tx1"/>
                          </a:solidFill>
                          <a:effectLst/>
                        </a:rPr>
                        <a:t>189</a:t>
                      </a:r>
                      <a:endParaRPr lang="pt-BR" sz="2000" dirty="0">
                        <a:solidFill>
                          <a:schemeClr val="tx1"/>
                        </a:solidFill>
                        <a:effectLst/>
                        <a:latin typeface="Arial" panose="020B0604020202020204" pitchFamily="34" charset="0"/>
                        <a:ea typeface="Calibri" panose="020F0502020204030204" pitchFamily="34" charset="0"/>
                      </a:endParaRPr>
                    </a:p>
                  </a:txBody>
                  <a:tcPr marL="44450" marR="44450" marT="0" marB="0" anchor="b"/>
                </a:tc>
                <a:tc>
                  <a:txBody>
                    <a:bodyPr/>
                    <a:lstStyle/>
                    <a:p>
                      <a:pPr algn="r">
                        <a:lnSpc>
                          <a:spcPct val="115000"/>
                        </a:lnSpc>
                        <a:buNone/>
                      </a:pPr>
                      <a:r>
                        <a:rPr lang="pt-BR" sz="1400" dirty="0">
                          <a:solidFill>
                            <a:schemeClr val="tx1"/>
                          </a:solidFill>
                          <a:effectLst/>
                        </a:rPr>
                        <a:t>208</a:t>
                      </a:r>
                      <a:endParaRPr lang="pt-BR" sz="2000" dirty="0">
                        <a:solidFill>
                          <a:schemeClr val="tx1"/>
                        </a:solidFill>
                        <a:effectLst/>
                        <a:latin typeface="Arial" panose="020B0604020202020204" pitchFamily="34" charset="0"/>
                        <a:ea typeface="Calibri" panose="020F0502020204030204" pitchFamily="34" charset="0"/>
                      </a:endParaRPr>
                    </a:p>
                  </a:txBody>
                  <a:tcPr marL="44450" marR="44450" marT="0" marB="0" anchor="b"/>
                </a:tc>
                <a:extLst>
                  <a:ext uri="{0D108BD9-81ED-4DB2-BD59-A6C34878D82A}">
                    <a16:rowId xmlns:a16="http://schemas.microsoft.com/office/drawing/2014/main" val="3764938036"/>
                  </a:ext>
                </a:extLst>
              </a:tr>
            </a:tbl>
          </a:graphicData>
        </a:graphic>
      </p:graphicFrame>
      <p:sp>
        <p:nvSpPr>
          <p:cNvPr id="7" name="CaixaDeTexto 6">
            <a:extLst>
              <a:ext uri="{FF2B5EF4-FFF2-40B4-BE49-F238E27FC236}">
                <a16:creationId xmlns:a16="http://schemas.microsoft.com/office/drawing/2014/main" id="{015DB19D-7332-5DEB-57FE-DAB7A7FF2E0C}"/>
              </a:ext>
            </a:extLst>
          </p:cNvPr>
          <p:cNvSpPr txBox="1"/>
          <p:nvPr/>
        </p:nvSpPr>
        <p:spPr>
          <a:xfrm>
            <a:off x="129397" y="806900"/>
            <a:ext cx="6167886" cy="369332"/>
          </a:xfrm>
          <a:prstGeom prst="rect">
            <a:avLst/>
          </a:prstGeom>
          <a:noFill/>
        </p:spPr>
        <p:txBody>
          <a:bodyPr wrap="square">
            <a:spAutoFit/>
          </a:bodyPr>
          <a:lstStyle/>
          <a:p>
            <a:pPr eaLnBrk="1" hangingPunct="1"/>
            <a:r>
              <a:rPr lang="pt-BR" altLang="pt-BR" sz="1800" dirty="0">
                <a:solidFill>
                  <a:srgbClr val="002060"/>
                </a:solidFill>
                <a:latin typeface="Poppins SemiBold" panose="00000700000000000000" pitchFamily="2" charset="0"/>
                <a:cs typeface="Poppins SemiBold" panose="00000700000000000000" pitchFamily="2" charset="0"/>
              </a:rPr>
              <a:t>Pós-processamento dos dados</a:t>
            </a:r>
          </a:p>
        </p:txBody>
      </p:sp>
      <p:sp>
        <p:nvSpPr>
          <p:cNvPr id="9" name="CaixaDeTexto 8">
            <a:extLst>
              <a:ext uri="{FF2B5EF4-FFF2-40B4-BE49-F238E27FC236}">
                <a16:creationId xmlns:a16="http://schemas.microsoft.com/office/drawing/2014/main" id="{3D50DC6D-B180-DE7E-48EA-E203CBE7E704}"/>
              </a:ext>
            </a:extLst>
          </p:cNvPr>
          <p:cNvSpPr txBox="1"/>
          <p:nvPr/>
        </p:nvSpPr>
        <p:spPr>
          <a:xfrm>
            <a:off x="888521" y="2820960"/>
            <a:ext cx="11113699" cy="307777"/>
          </a:xfrm>
          <a:prstGeom prst="rect">
            <a:avLst/>
          </a:prstGeom>
          <a:noFill/>
        </p:spPr>
        <p:txBody>
          <a:bodyPr wrap="square">
            <a:spAutoFit/>
          </a:bodyPr>
          <a:lstStyle/>
          <a:p>
            <a:r>
              <a:rPr lang="pt-BR" sz="1400" dirty="0"/>
              <a:t>Tabela 3. Principais variáveis e indicadores da base de dados em estudo</a:t>
            </a:r>
          </a:p>
        </p:txBody>
      </p:sp>
      <p:sp>
        <p:nvSpPr>
          <p:cNvPr id="4" name="CaixaDeTexto 3">
            <a:extLst>
              <a:ext uri="{FF2B5EF4-FFF2-40B4-BE49-F238E27FC236}">
                <a16:creationId xmlns:a16="http://schemas.microsoft.com/office/drawing/2014/main" id="{33FF0125-5F1F-A593-1661-BD3C0B8ACC78}"/>
              </a:ext>
            </a:extLst>
          </p:cNvPr>
          <p:cNvSpPr txBox="1"/>
          <p:nvPr/>
        </p:nvSpPr>
        <p:spPr>
          <a:xfrm>
            <a:off x="787878" y="6540249"/>
            <a:ext cx="11113699" cy="307777"/>
          </a:xfrm>
          <a:prstGeom prst="rect">
            <a:avLst/>
          </a:prstGeom>
          <a:noFill/>
        </p:spPr>
        <p:txBody>
          <a:bodyPr wrap="square">
            <a:spAutoFit/>
          </a:bodyPr>
          <a:lstStyle/>
          <a:p>
            <a:r>
              <a:rPr lang="pt-BR" sz="1400" dirty="0"/>
              <a:t>Fonte: Resultados originais da pesquisa</a:t>
            </a:r>
          </a:p>
        </p:txBody>
      </p:sp>
      <p:sp>
        <p:nvSpPr>
          <p:cNvPr id="6" name="Retângulo 5">
            <a:extLst>
              <a:ext uri="{FF2B5EF4-FFF2-40B4-BE49-F238E27FC236}">
                <a16:creationId xmlns:a16="http://schemas.microsoft.com/office/drawing/2014/main" id="{44267618-E796-A180-F600-A8E7554CF5D6}"/>
              </a:ext>
            </a:extLst>
          </p:cNvPr>
          <p:cNvSpPr/>
          <p:nvPr/>
        </p:nvSpPr>
        <p:spPr>
          <a:xfrm>
            <a:off x="5305245" y="3770272"/>
            <a:ext cx="992038" cy="276045"/>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7">
            <a:extLst>
              <a:ext uri="{FF2B5EF4-FFF2-40B4-BE49-F238E27FC236}">
                <a16:creationId xmlns:a16="http://schemas.microsoft.com/office/drawing/2014/main" id="{817CC34A-4A54-9208-D6CA-FF7D017ACF8C}"/>
              </a:ext>
            </a:extLst>
          </p:cNvPr>
          <p:cNvSpPr/>
          <p:nvPr/>
        </p:nvSpPr>
        <p:spPr>
          <a:xfrm>
            <a:off x="6344727" y="4359809"/>
            <a:ext cx="992038" cy="276045"/>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5D311899-B759-7EA2-EE10-916583F2D0C3}"/>
              </a:ext>
            </a:extLst>
          </p:cNvPr>
          <p:cNvSpPr/>
          <p:nvPr/>
        </p:nvSpPr>
        <p:spPr>
          <a:xfrm>
            <a:off x="6340412" y="5681239"/>
            <a:ext cx="992038" cy="276045"/>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394972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17FCC-94CF-2881-2ED2-7FF1401C9CF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2274145-E1B6-B3D5-F2D1-057B8CDA0FD3}"/>
              </a:ext>
            </a:extLst>
          </p:cNvPr>
          <p:cNvSpPr txBox="1"/>
          <p:nvPr/>
        </p:nvSpPr>
        <p:spPr>
          <a:xfrm>
            <a:off x="4234220" y="1293962"/>
            <a:ext cx="7828384" cy="4801314"/>
          </a:xfrm>
          <a:prstGeom prst="rect">
            <a:avLst/>
          </a:prstGeom>
          <a:noFill/>
        </p:spPr>
        <p:txBody>
          <a:bodyPr wrap="square" rtlCol="0">
            <a:spAutoFit/>
          </a:bodyPr>
          <a:lstStyle/>
          <a:p>
            <a:r>
              <a:rPr lang="pt-BR" b="1" dirty="0"/>
              <a:t>Foram desenvolvidos dez algoritmos de Predição neste estudo:</a:t>
            </a:r>
          </a:p>
          <a:p>
            <a:endParaRPr lang="pt-BR" dirty="0"/>
          </a:p>
          <a:p>
            <a:r>
              <a:rPr lang="pt-BR" b="1" dirty="0"/>
              <a:t>Mediana</a:t>
            </a:r>
            <a:r>
              <a:rPr lang="pt-BR" dirty="0"/>
              <a:t> por par de origem-destino (Modelo de referência)</a:t>
            </a:r>
          </a:p>
          <a:p>
            <a:endParaRPr lang="pt-BR" dirty="0"/>
          </a:p>
          <a:p>
            <a:r>
              <a:rPr lang="pt-BR" b="1" dirty="0"/>
              <a:t>Regressão linear</a:t>
            </a:r>
            <a:r>
              <a:rPr lang="pt-BR" dirty="0"/>
              <a:t>: </a:t>
            </a:r>
          </a:p>
          <a:p>
            <a:pPr lvl="1"/>
            <a:r>
              <a:rPr lang="pt-BR" dirty="0"/>
              <a:t>OLS – Apenas features numéricas</a:t>
            </a:r>
          </a:p>
          <a:p>
            <a:pPr lvl="1"/>
            <a:r>
              <a:rPr lang="pt-BR" dirty="0"/>
              <a:t>OLS – Todas as features (</a:t>
            </a:r>
            <a:r>
              <a:rPr lang="pt-BR" dirty="0" err="1"/>
              <a:t>dummy</a:t>
            </a:r>
            <a:r>
              <a:rPr lang="pt-BR" dirty="0"/>
              <a:t>)</a:t>
            </a:r>
          </a:p>
          <a:p>
            <a:r>
              <a:rPr lang="pt-BR" b="1" dirty="0"/>
              <a:t>Modelo de Árvores e Ensemble (otimizados com </a:t>
            </a:r>
            <a:r>
              <a:rPr lang="pt-BR" b="1" dirty="0" err="1"/>
              <a:t>GridSearch</a:t>
            </a:r>
            <a:r>
              <a:rPr lang="pt-BR" b="1" dirty="0"/>
              <a:t>)</a:t>
            </a:r>
            <a:r>
              <a:rPr lang="pt-BR" dirty="0"/>
              <a:t>: </a:t>
            </a:r>
          </a:p>
          <a:p>
            <a:pPr lvl="1"/>
            <a:r>
              <a:rPr lang="pt-BR" dirty="0" err="1"/>
              <a:t>Decision</a:t>
            </a:r>
            <a:r>
              <a:rPr lang="pt-BR" dirty="0"/>
              <a:t> </a:t>
            </a:r>
            <a:r>
              <a:rPr lang="pt-BR" dirty="0" err="1"/>
              <a:t>Tree</a:t>
            </a:r>
            <a:endParaRPr lang="pt-BR" dirty="0"/>
          </a:p>
          <a:p>
            <a:pPr lvl="1"/>
            <a:r>
              <a:rPr lang="pt-BR" dirty="0"/>
              <a:t>Random Forest</a:t>
            </a:r>
          </a:p>
          <a:p>
            <a:pPr lvl="1"/>
            <a:r>
              <a:rPr lang="pt-BR" dirty="0" err="1"/>
              <a:t>XGBoost</a:t>
            </a:r>
            <a:endParaRPr lang="pt-BR" dirty="0"/>
          </a:p>
          <a:p>
            <a:pPr lvl="1"/>
            <a:r>
              <a:rPr lang="pt-BR" dirty="0"/>
              <a:t>LGBM</a:t>
            </a:r>
          </a:p>
          <a:p>
            <a:r>
              <a:rPr lang="pt-BR" b="1" dirty="0"/>
              <a:t>Redes Neurais (otimizados com </a:t>
            </a:r>
            <a:r>
              <a:rPr lang="pt-BR" b="1" dirty="0" err="1"/>
              <a:t>GridSearch</a:t>
            </a:r>
            <a:r>
              <a:rPr lang="pt-BR" b="1" dirty="0"/>
              <a:t>)</a:t>
            </a:r>
            <a:r>
              <a:rPr lang="pt-BR" dirty="0"/>
              <a:t>: </a:t>
            </a:r>
          </a:p>
          <a:p>
            <a:pPr lvl="1"/>
            <a:r>
              <a:rPr lang="pt-BR" dirty="0" err="1"/>
              <a:t>Keras</a:t>
            </a:r>
            <a:r>
              <a:rPr lang="pt-BR" dirty="0"/>
              <a:t> </a:t>
            </a:r>
          </a:p>
          <a:p>
            <a:pPr lvl="1"/>
            <a:r>
              <a:rPr lang="pt-BR" dirty="0"/>
              <a:t>MLP</a:t>
            </a:r>
          </a:p>
          <a:p>
            <a:r>
              <a:rPr lang="pt-BR" b="1" dirty="0"/>
              <a:t>Máquinas de Vetor (otimizados com </a:t>
            </a:r>
            <a:r>
              <a:rPr lang="pt-BR" b="1" dirty="0" err="1"/>
              <a:t>GridSearch</a:t>
            </a:r>
            <a:r>
              <a:rPr lang="pt-BR" b="1" dirty="0"/>
              <a:t>)</a:t>
            </a:r>
            <a:r>
              <a:rPr lang="pt-BR" dirty="0"/>
              <a:t>:  </a:t>
            </a:r>
          </a:p>
          <a:p>
            <a:pPr lvl="1"/>
            <a:r>
              <a:rPr lang="pt-BR" dirty="0"/>
              <a:t>SVR (</a:t>
            </a:r>
            <a:r>
              <a:rPr lang="pt-BR" dirty="0" err="1"/>
              <a:t>Support</a:t>
            </a:r>
            <a:r>
              <a:rPr lang="pt-BR" dirty="0"/>
              <a:t> Vector </a:t>
            </a:r>
            <a:r>
              <a:rPr lang="pt-BR" dirty="0" err="1"/>
              <a:t>Regression</a:t>
            </a:r>
            <a:r>
              <a:rPr lang="pt-BR" dirty="0"/>
              <a:t>)</a:t>
            </a:r>
          </a:p>
        </p:txBody>
      </p:sp>
      <p:pic>
        <p:nvPicPr>
          <p:cNvPr id="4" name="Imagem 3" descr="Imagem digital fictícia de personagem de desenho animado&#10;&#10;O conteúdo gerado por IA pode estar incorreto.">
            <a:extLst>
              <a:ext uri="{FF2B5EF4-FFF2-40B4-BE49-F238E27FC236}">
                <a16:creationId xmlns:a16="http://schemas.microsoft.com/office/drawing/2014/main" id="{87C795AE-D0CF-7A82-6718-BC3694C399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388"/>
            <a:ext cx="3892098" cy="6868388"/>
          </a:xfrm>
          <a:prstGeom prst="rect">
            <a:avLst/>
          </a:prstGeom>
        </p:spPr>
      </p:pic>
      <p:sp>
        <p:nvSpPr>
          <p:cNvPr id="5" name="Título 1">
            <a:extLst>
              <a:ext uri="{FF2B5EF4-FFF2-40B4-BE49-F238E27FC236}">
                <a16:creationId xmlns:a16="http://schemas.microsoft.com/office/drawing/2014/main" id="{CC6CBCE1-E940-32BF-1F38-A9E6A0ED1E77}"/>
              </a:ext>
            </a:extLst>
          </p:cNvPr>
          <p:cNvSpPr txBox="1">
            <a:spLocks noChangeArrowheads="1"/>
          </p:cNvSpPr>
          <p:nvPr/>
        </p:nvSpPr>
        <p:spPr bwMode="auto">
          <a:xfrm>
            <a:off x="4002832" y="-10388"/>
            <a:ext cx="4054239"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Resultados</a:t>
            </a:r>
          </a:p>
        </p:txBody>
      </p:sp>
      <p:sp>
        <p:nvSpPr>
          <p:cNvPr id="6" name="CaixaDeTexto 5">
            <a:extLst>
              <a:ext uri="{FF2B5EF4-FFF2-40B4-BE49-F238E27FC236}">
                <a16:creationId xmlns:a16="http://schemas.microsoft.com/office/drawing/2014/main" id="{B858A6E2-CFCB-357D-B68E-2685471FBA89}"/>
              </a:ext>
            </a:extLst>
          </p:cNvPr>
          <p:cNvSpPr txBox="1"/>
          <p:nvPr/>
        </p:nvSpPr>
        <p:spPr>
          <a:xfrm>
            <a:off x="4002831" y="806900"/>
            <a:ext cx="7828384" cy="369332"/>
          </a:xfrm>
          <a:prstGeom prst="rect">
            <a:avLst/>
          </a:prstGeom>
          <a:noFill/>
        </p:spPr>
        <p:txBody>
          <a:bodyPr wrap="square">
            <a:spAutoFit/>
          </a:bodyPr>
          <a:lstStyle/>
          <a:p>
            <a:pPr eaLnBrk="1" hangingPunct="1"/>
            <a:r>
              <a:rPr lang="pt-BR" altLang="pt-BR" sz="1800" dirty="0">
                <a:solidFill>
                  <a:srgbClr val="002060"/>
                </a:solidFill>
                <a:latin typeface="Poppins SemiBold" panose="00000700000000000000" pitchFamily="2" charset="0"/>
                <a:cs typeface="Poppins SemiBold" panose="00000700000000000000" pitchFamily="2" charset="0"/>
              </a:rPr>
              <a:t>10 algoritmos de predição testados</a:t>
            </a:r>
          </a:p>
        </p:txBody>
      </p:sp>
      <p:sp>
        <p:nvSpPr>
          <p:cNvPr id="7" name="CaixaDeTexto 6">
            <a:extLst>
              <a:ext uri="{FF2B5EF4-FFF2-40B4-BE49-F238E27FC236}">
                <a16:creationId xmlns:a16="http://schemas.microsoft.com/office/drawing/2014/main" id="{1CC72744-B54B-BE6C-D93A-FB1919330C6C}"/>
              </a:ext>
            </a:extLst>
          </p:cNvPr>
          <p:cNvSpPr txBox="1"/>
          <p:nvPr/>
        </p:nvSpPr>
        <p:spPr>
          <a:xfrm>
            <a:off x="39611" y="6596390"/>
            <a:ext cx="1906438" cy="261610"/>
          </a:xfrm>
          <a:prstGeom prst="rect">
            <a:avLst/>
          </a:prstGeom>
          <a:noFill/>
        </p:spPr>
        <p:txBody>
          <a:bodyPr wrap="square" rtlCol="0">
            <a:spAutoFit/>
          </a:bodyPr>
          <a:lstStyle/>
          <a:p>
            <a:r>
              <a:rPr lang="pt-BR" sz="1100" dirty="0">
                <a:solidFill>
                  <a:schemeClr val="bg1">
                    <a:lumMod val="50000"/>
                  </a:schemeClr>
                </a:solidFill>
              </a:rPr>
              <a:t>Imagem gerada por Gemini IA</a:t>
            </a:r>
          </a:p>
        </p:txBody>
      </p:sp>
    </p:spTree>
    <p:extLst>
      <p:ext uri="{BB962C8B-B14F-4D97-AF65-F5344CB8AC3E}">
        <p14:creationId xmlns:p14="http://schemas.microsoft.com/office/powerpoint/2010/main" val="1588159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B7F23-4114-F582-577A-E790CCDE08B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8B557F9-9C31-D99A-C05B-62589B782262}"/>
              </a:ext>
            </a:extLst>
          </p:cNvPr>
          <p:cNvSpPr txBox="1"/>
          <p:nvPr/>
        </p:nvSpPr>
        <p:spPr>
          <a:xfrm>
            <a:off x="164771" y="1997839"/>
            <a:ext cx="2991610" cy="2862322"/>
          </a:xfrm>
          <a:prstGeom prst="rect">
            <a:avLst/>
          </a:prstGeom>
          <a:noFill/>
        </p:spPr>
        <p:txBody>
          <a:bodyPr wrap="square" rtlCol="0">
            <a:spAutoFit/>
          </a:bodyPr>
          <a:lstStyle/>
          <a:p>
            <a:pPr algn="just"/>
            <a:r>
              <a:rPr lang="pt-BR" b="1" dirty="0"/>
              <a:t>Apenas variáveis preditoras numéricas (Peso, Distância)</a:t>
            </a:r>
          </a:p>
          <a:p>
            <a:pPr algn="just"/>
            <a:endParaRPr lang="pt-BR" dirty="0"/>
          </a:p>
          <a:p>
            <a:pPr algn="just"/>
            <a:endParaRPr lang="pt-BR" dirty="0"/>
          </a:p>
          <a:p>
            <a:pPr algn="just"/>
            <a:r>
              <a:rPr lang="pt-BR" dirty="0"/>
              <a:t>Evolução de R² </a:t>
            </a:r>
          </a:p>
          <a:p>
            <a:pPr algn="just"/>
            <a:endParaRPr lang="pt-BR" dirty="0"/>
          </a:p>
          <a:p>
            <a:pPr algn="just"/>
            <a:r>
              <a:rPr lang="pt-BR" dirty="0"/>
              <a:t>Estado 1: 7%</a:t>
            </a:r>
          </a:p>
          <a:p>
            <a:pPr algn="just"/>
            <a:r>
              <a:rPr lang="pt-BR" dirty="0"/>
              <a:t>Estado 2: 36%</a:t>
            </a:r>
          </a:p>
          <a:p>
            <a:pPr algn="just"/>
            <a:r>
              <a:rPr lang="pt-BR" dirty="0"/>
              <a:t>Estado 4: 84%</a:t>
            </a:r>
          </a:p>
          <a:p>
            <a:pPr algn="just"/>
            <a:endParaRPr lang="pt-BR" dirty="0">
              <a:effectLst/>
            </a:endParaRPr>
          </a:p>
        </p:txBody>
      </p:sp>
      <p:sp>
        <p:nvSpPr>
          <p:cNvPr id="7" name="CaixaDeTexto 6">
            <a:extLst>
              <a:ext uri="{FF2B5EF4-FFF2-40B4-BE49-F238E27FC236}">
                <a16:creationId xmlns:a16="http://schemas.microsoft.com/office/drawing/2014/main" id="{34BE17E6-E728-9E53-95FA-1933EC9C2FEF}"/>
              </a:ext>
            </a:extLst>
          </p:cNvPr>
          <p:cNvSpPr txBox="1"/>
          <p:nvPr/>
        </p:nvSpPr>
        <p:spPr>
          <a:xfrm>
            <a:off x="129397" y="715854"/>
            <a:ext cx="6167886" cy="369332"/>
          </a:xfrm>
          <a:prstGeom prst="rect">
            <a:avLst/>
          </a:prstGeom>
          <a:noFill/>
        </p:spPr>
        <p:txBody>
          <a:bodyPr wrap="square">
            <a:spAutoFit/>
          </a:bodyPr>
          <a:lstStyle/>
          <a:p>
            <a:pPr eaLnBrk="1" hangingPunct="1"/>
            <a:r>
              <a:rPr lang="pt-BR" altLang="pt-BR" sz="1800" dirty="0">
                <a:solidFill>
                  <a:srgbClr val="002060"/>
                </a:solidFill>
                <a:latin typeface="Poppins SemiBold" panose="00000700000000000000" pitchFamily="2" charset="0"/>
                <a:cs typeface="Poppins SemiBold" panose="00000700000000000000" pitchFamily="2" charset="0"/>
              </a:rPr>
              <a:t>OLS features selecionadas</a:t>
            </a:r>
          </a:p>
        </p:txBody>
      </p:sp>
      <p:pic>
        <p:nvPicPr>
          <p:cNvPr id="8" name="Imagem 7" descr="Gráfico, Gráfico de linhas&#10;&#10;O conteúdo gerado por IA pode estar incorreto.">
            <a:extLst>
              <a:ext uri="{FF2B5EF4-FFF2-40B4-BE49-F238E27FC236}">
                <a16:creationId xmlns:a16="http://schemas.microsoft.com/office/drawing/2014/main" id="{9B279CBC-9461-469C-C744-C3F2FDF84083}"/>
              </a:ext>
            </a:extLst>
          </p:cNvPr>
          <p:cNvPicPr>
            <a:picLocks noChangeAspect="1"/>
          </p:cNvPicPr>
          <p:nvPr/>
        </p:nvPicPr>
        <p:blipFill rotWithShape="1">
          <a:blip r:embed="rId2"/>
          <a:srcRect t="3414"/>
          <a:stretch>
            <a:fillRect/>
          </a:stretch>
        </p:blipFill>
        <p:spPr bwMode="auto">
          <a:xfrm>
            <a:off x="3355352" y="791284"/>
            <a:ext cx="8776259" cy="5275432"/>
          </a:xfrm>
          <a:prstGeom prst="rect">
            <a:avLst/>
          </a:prstGeom>
          <a:ln>
            <a:noFill/>
          </a:ln>
          <a:extLst>
            <a:ext uri="{53640926-AAD7-44D8-BBD7-CCE9431645EC}">
              <a14:shadowObscured xmlns:a14="http://schemas.microsoft.com/office/drawing/2010/main"/>
            </a:ext>
          </a:extLst>
        </p:spPr>
      </p:pic>
      <p:sp>
        <p:nvSpPr>
          <p:cNvPr id="5" name="Título 1">
            <a:extLst>
              <a:ext uri="{FF2B5EF4-FFF2-40B4-BE49-F238E27FC236}">
                <a16:creationId xmlns:a16="http://schemas.microsoft.com/office/drawing/2014/main" id="{7820756F-A18A-DDEB-CF66-F2423E0C1727}"/>
              </a:ext>
            </a:extLst>
          </p:cNvPr>
          <p:cNvSpPr txBox="1">
            <a:spLocks noChangeArrowheads="1"/>
          </p:cNvSpPr>
          <p:nvPr/>
        </p:nvSpPr>
        <p:spPr bwMode="auto">
          <a:xfrm>
            <a:off x="129397" y="-10387"/>
            <a:ext cx="7927675" cy="9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Resultados</a:t>
            </a:r>
          </a:p>
        </p:txBody>
      </p:sp>
      <p:sp>
        <p:nvSpPr>
          <p:cNvPr id="2" name="CaixaDeTexto 1">
            <a:extLst>
              <a:ext uri="{FF2B5EF4-FFF2-40B4-BE49-F238E27FC236}">
                <a16:creationId xmlns:a16="http://schemas.microsoft.com/office/drawing/2014/main" id="{0DB04D1E-FB2E-EFF2-B155-C91A877A9214}"/>
              </a:ext>
            </a:extLst>
          </p:cNvPr>
          <p:cNvSpPr txBox="1"/>
          <p:nvPr/>
        </p:nvSpPr>
        <p:spPr>
          <a:xfrm>
            <a:off x="3422931" y="6066716"/>
            <a:ext cx="10403456" cy="489365"/>
          </a:xfrm>
          <a:prstGeom prst="rect">
            <a:avLst/>
          </a:prstGeom>
          <a:noFill/>
        </p:spPr>
        <p:txBody>
          <a:bodyPr wrap="square">
            <a:spAutoFit/>
          </a:bodyPr>
          <a:lstStyle/>
          <a:p>
            <a:pPr algn="just">
              <a:lnSpc>
                <a:spcPct val="115000"/>
              </a:lnSpc>
              <a:buNone/>
            </a:pPr>
            <a:r>
              <a:rPr lang="pt-BR" sz="1200" dirty="0">
                <a:effectLst/>
                <a:latin typeface="Arial" panose="020B0604020202020204" pitchFamily="34" charset="0"/>
                <a:ea typeface="Calibri" panose="020F0502020204030204" pitchFamily="34" charset="0"/>
              </a:rPr>
              <a:t>Figura 2. Comparativo R² usando OLS – </a:t>
            </a:r>
            <a:r>
              <a:rPr lang="pt-BR" sz="1200" dirty="0" err="1">
                <a:effectLst/>
                <a:latin typeface="Arial" panose="020B0604020202020204" pitchFamily="34" charset="0"/>
                <a:ea typeface="Calibri" panose="020F0502020204030204" pitchFamily="34" charset="0"/>
              </a:rPr>
              <a:t>Selected</a:t>
            </a:r>
            <a:r>
              <a:rPr lang="pt-BR" sz="1200" dirty="0">
                <a:effectLst/>
                <a:latin typeface="Arial" panose="020B0604020202020204" pitchFamily="34" charset="0"/>
                <a:ea typeface="Calibri" panose="020F0502020204030204" pitchFamily="34" charset="0"/>
              </a:rPr>
              <a:t> Features</a:t>
            </a:r>
          </a:p>
          <a:p>
            <a:pPr>
              <a:buNone/>
            </a:pPr>
            <a:r>
              <a:rPr lang="pt-BR" sz="1200" dirty="0">
                <a:effectLst/>
                <a:latin typeface="Arial" panose="020B0604020202020204" pitchFamily="34" charset="0"/>
                <a:ea typeface="Calibri" panose="020F0502020204030204" pitchFamily="34" charset="0"/>
              </a:rPr>
              <a:t>Fonte: Resultados originais da pesquisa</a:t>
            </a:r>
            <a:endParaRPr lang="pt-BR" sz="1200" dirty="0"/>
          </a:p>
        </p:txBody>
      </p:sp>
    </p:spTree>
    <p:extLst>
      <p:ext uri="{BB962C8B-B14F-4D97-AF65-F5344CB8AC3E}">
        <p14:creationId xmlns:p14="http://schemas.microsoft.com/office/powerpoint/2010/main" val="1552281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300C9-E24E-576C-C708-D74B45CFA8EA}"/>
            </a:ext>
          </a:extLst>
        </p:cNvPr>
        <p:cNvGrpSpPr/>
        <p:nvPr/>
      </p:nvGrpSpPr>
      <p:grpSpPr>
        <a:xfrm>
          <a:off x="0" y="0"/>
          <a:ext cx="0" cy="0"/>
          <a:chOff x="0" y="0"/>
          <a:chExt cx="0" cy="0"/>
        </a:xfrm>
      </p:grpSpPr>
      <p:pic>
        <p:nvPicPr>
          <p:cNvPr id="6" name="Imagem 5" descr="Gráfico, Gráfico de linhas&#10;&#10;O conteúdo gerado por IA pode estar incorreto.">
            <a:extLst>
              <a:ext uri="{FF2B5EF4-FFF2-40B4-BE49-F238E27FC236}">
                <a16:creationId xmlns:a16="http://schemas.microsoft.com/office/drawing/2014/main" id="{21710AD2-AABE-7397-E9C9-CDFC1DC89BEE}"/>
              </a:ext>
            </a:extLst>
          </p:cNvPr>
          <p:cNvPicPr>
            <a:picLocks noChangeAspect="1"/>
          </p:cNvPicPr>
          <p:nvPr/>
        </p:nvPicPr>
        <p:blipFill rotWithShape="1">
          <a:blip r:embed="rId2"/>
          <a:srcRect t="3508"/>
          <a:stretch>
            <a:fillRect/>
          </a:stretch>
        </p:blipFill>
        <p:spPr bwMode="auto">
          <a:xfrm>
            <a:off x="3073878" y="843450"/>
            <a:ext cx="8988725" cy="5397200"/>
          </a:xfrm>
          <a:prstGeom prst="rect">
            <a:avLst/>
          </a:prstGeom>
          <a:ln>
            <a:noFill/>
          </a:ln>
          <a:extLst>
            <a:ext uri="{53640926-AAD7-44D8-BBD7-CCE9431645EC}">
              <a14:shadowObscured xmlns:a14="http://schemas.microsoft.com/office/drawing/2010/main"/>
            </a:ext>
          </a:extLst>
        </p:spPr>
      </p:pic>
      <p:sp>
        <p:nvSpPr>
          <p:cNvPr id="5" name="Título 1">
            <a:extLst>
              <a:ext uri="{FF2B5EF4-FFF2-40B4-BE49-F238E27FC236}">
                <a16:creationId xmlns:a16="http://schemas.microsoft.com/office/drawing/2014/main" id="{D592070D-4899-0DBF-2C28-8D831C733F71}"/>
              </a:ext>
            </a:extLst>
          </p:cNvPr>
          <p:cNvSpPr txBox="1">
            <a:spLocks noChangeArrowheads="1"/>
          </p:cNvSpPr>
          <p:nvPr/>
        </p:nvSpPr>
        <p:spPr bwMode="auto">
          <a:xfrm>
            <a:off x="129397" y="-10388"/>
            <a:ext cx="7927675" cy="95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Resultados</a:t>
            </a:r>
          </a:p>
        </p:txBody>
      </p:sp>
      <p:sp>
        <p:nvSpPr>
          <p:cNvPr id="12" name="CaixaDeTexto 11">
            <a:extLst>
              <a:ext uri="{FF2B5EF4-FFF2-40B4-BE49-F238E27FC236}">
                <a16:creationId xmlns:a16="http://schemas.microsoft.com/office/drawing/2014/main" id="{2B5CF414-D424-C948-1641-4F525D2FB362}"/>
              </a:ext>
            </a:extLst>
          </p:cNvPr>
          <p:cNvSpPr txBox="1"/>
          <p:nvPr/>
        </p:nvSpPr>
        <p:spPr>
          <a:xfrm>
            <a:off x="240419" y="2136338"/>
            <a:ext cx="2833459" cy="2585323"/>
          </a:xfrm>
          <a:prstGeom prst="rect">
            <a:avLst/>
          </a:prstGeom>
          <a:noFill/>
        </p:spPr>
        <p:txBody>
          <a:bodyPr wrap="square" rtlCol="0">
            <a:spAutoFit/>
          </a:bodyPr>
          <a:lstStyle/>
          <a:p>
            <a:pPr algn="just"/>
            <a:r>
              <a:rPr lang="pt-BR" b="1" dirty="0"/>
              <a:t>Uso de todas as variáveis categóricas com </a:t>
            </a:r>
            <a:r>
              <a:rPr lang="pt-BR" b="1" dirty="0" err="1"/>
              <a:t>dummy</a:t>
            </a:r>
            <a:r>
              <a:rPr lang="pt-BR" b="1" dirty="0"/>
              <a:t>.</a:t>
            </a:r>
          </a:p>
          <a:p>
            <a:pPr algn="just"/>
            <a:endParaRPr lang="pt-BR" dirty="0"/>
          </a:p>
          <a:p>
            <a:pPr algn="just"/>
            <a:endParaRPr lang="pt-BR" dirty="0"/>
          </a:p>
          <a:p>
            <a:pPr algn="just"/>
            <a:r>
              <a:rPr lang="pt-BR" dirty="0"/>
              <a:t>Evolução de R² </a:t>
            </a:r>
          </a:p>
          <a:p>
            <a:pPr algn="just"/>
            <a:endParaRPr lang="pt-BR" dirty="0"/>
          </a:p>
          <a:p>
            <a:pPr algn="just"/>
            <a:r>
              <a:rPr lang="pt-BR" dirty="0"/>
              <a:t>Estado 1: </a:t>
            </a:r>
            <a:r>
              <a:rPr lang="pt-BR" b="1" dirty="0"/>
              <a:t>21%</a:t>
            </a:r>
          </a:p>
          <a:p>
            <a:pPr algn="just"/>
            <a:r>
              <a:rPr lang="pt-BR" dirty="0"/>
              <a:t>Estado 3: </a:t>
            </a:r>
            <a:r>
              <a:rPr lang="pt-BR" b="1" dirty="0"/>
              <a:t>88%</a:t>
            </a:r>
          </a:p>
          <a:p>
            <a:pPr algn="just"/>
            <a:r>
              <a:rPr lang="pt-BR" dirty="0"/>
              <a:t>Estado 4: </a:t>
            </a:r>
            <a:r>
              <a:rPr lang="pt-BR" dirty="0" err="1"/>
              <a:t>Overfiting</a:t>
            </a:r>
            <a:endParaRPr lang="pt-BR" dirty="0">
              <a:effectLst/>
            </a:endParaRPr>
          </a:p>
        </p:txBody>
      </p:sp>
      <p:sp>
        <p:nvSpPr>
          <p:cNvPr id="14" name="CaixaDeTexto 13">
            <a:extLst>
              <a:ext uri="{FF2B5EF4-FFF2-40B4-BE49-F238E27FC236}">
                <a16:creationId xmlns:a16="http://schemas.microsoft.com/office/drawing/2014/main" id="{FEA8DC31-2F62-3085-29FB-F217184FCEB5}"/>
              </a:ext>
            </a:extLst>
          </p:cNvPr>
          <p:cNvSpPr txBox="1"/>
          <p:nvPr/>
        </p:nvSpPr>
        <p:spPr>
          <a:xfrm>
            <a:off x="3203275" y="6135718"/>
            <a:ext cx="10403456" cy="503408"/>
          </a:xfrm>
          <a:prstGeom prst="rect">
            <a:avLst/>
          </a:prstGeom>
          <a:noFill/>
        </p:spPr>
        <p:txBody>
          <a:bodyPr wrap="square">
            <a:spAutoFit/>
          </a:bodyPr>
          <a:lstStyle/>
          <a:p>
            <a:pPr algn="just">
              <a:lnSpc>
                <a:spcPct val="115000"/>
              </a:lnSpc>
              <a:buNone/>
            </a:pPr>
            <a:r>
              <a:rPr lang="pt-BR" sz="1200" dirty="0">
                <a:latin typeface="Arial" panose="020B0604020202020204" pitchFamily="34" charset="0"/>
                <a:ea typeface="Calibri" panose="020F0502020204030204" pitchFamily="34" charset="0"/>
              </a:rPr>
              <a:t>Figura 3. Comparativo R² usando OLS com Todas as Features</a:t>
            </a:r>
          </a:p>
          <a:p>
            <a:pPr algn="just">
              <a:lnSpc>
                <a:spcPct val="115000"/>
              </a:lnSpc>
              <a:buNone/>
            </a:pPr>
            <a:r>
              <a:rPr lang="pt-BR" sz="1200" dirty="0">
                <a:effectLst/>
                <a:latin typeface="Arial" panose="020B0604020202020204" pitchFamily="34" charset="0"/>
                <a:ea typeface="Calibri" panose="020F0502020204030204" pitchFamily="34" charset="0"/>
              </a:rPr>
              <a:t>Fonte: Resultados originais da pesquisa</a:t>
            </a:r>
            <a:endParaRPr lang="pt-BR" sz="1200" dirty="0"/>
          </a:p>
        </p:txBody>
      </p:sp>
      <p:sp>
        <p:nvSpPr>
          <p:cNvPr id="15" name="CaixaDeTexto 14">
            <a:extLst>
              <a:ext uri="{FF2B5EF4-FFF2-40B4-BE49-F238E27FC236}">
                <a16:creationId xmlns:a16="http://schemas.microsoft.com/office/drawing/2014/main" id="{4B0A93FC-BF79-6AB9-A174-F93B3FF89E91}"/>
              </a:ext>
            </a:extLst>
          </p:cNvPr>
          <p:cNvSpPr txBox="1"/>
          <p:nvPr/>
        </p:nvSpPr>
        <p:spPr>
          <a:xfrm>
            <a:off x="129397" y="715854"/>
            <a:ext cx="6167886" cy="369332"/>
          </a:xfrm>
          <a:prstGeom prst="rect">
            <a:avLst/>
          </a:prstGeom>
          <a:noFill/>
        </p:spPr>
        <p:txBody>
          <a:bodyPr wrap="square">
            <a:spAutoFit/>
          </a:bodyPr>
          <a:lstStyle/>
          <a:p>
            <a:pPr eaLnBrk="1" hangingPunct="1"/>
            <a:r>
              <a:rPr lang="pt-BR" altLang="pt-BR" sz="1800" dirty="0">
                <a:solidFill>
                  <a:srgbClr val="002060"/>
                </a:solidFill>
                <a:latin typeface="Poppins SemiBold" panose="00000700000000000000" pitchFamily="2" charset="0"/>
                <a:cs typeface="Poppins SemiBold" panose="00000700000000000000" pitchFamily="2" charset="0"/>
              </a:rPr>
              <a:t>OLS features selecionadas</a:t>
            </a:r>
          </a:p>
        </p:txBody>
      </p:sp>
    </p:spTree>
    <p:extLst>
      <p:ext uri="{BB962C8B-B14F-4D97-AF65-F5344CB8AC3E}">
        <p14:creationId xmlns:p14="http://schemas.microsoft.com/office/powerpoint/2010/main" val="1077257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F1BB0-058C-8C66-1956-2CD29225457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1E8CBE8-F8E1-FBF8-9260-31202E3EA223}"/>
              </a:ext>
            </a:extLst>
          </p:cNvPr>
          <p:cNvSpPr txBox="1">
            <a:spLocks noChangeArrowheads="1"/>
          </p:cNvSpPr>
          <p:nvPr/>
        </p:nvSpPr>
        <p:spPr bwMode="auto">
          <a:xfrm>
            <a:off x="129397" y="47770"/>
            <a:ext cx="8548777"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Resultados</a:t>
            </a:r>
          </a:p>
        </p:txBody>
      </p:sp>
      <p:sp>
        <p:nvSpPr>
          <p:cNvPr id="3" name="CaixaDeTexto 2">
            <a:extLst>
              <a:ext uri="{FF2B5EF4-FFF2-40B4-BE49-F238E27FC236}">
                <a16:creationId xmlns:a16="http://schemas.microsoft.com/office/drawing/2014/main" id="{55A77DB6-B6BC-1113-404C-0695A22946B3}"/>
              </a:ext>
            </a:extLst>
          </p:cNvPr>
          <p:cNvSpPr txBox="1"/>
          <p:nvPr/>
        </p:nvSpPr>
        <p:spPr>
          <a:xfrm>
            <a:off x="405442" y="5600150"/>
            <a:ext cx="11104141" cy="1200329"/>
          </a:xfrm>
          <a:prstGeom prst="rect">
            <a:avLst/>
          </a:prstGeom>
          <a:noFill/>
        </p:spPr>
        <p:txBody>
          <a:bodyPr wrap="square" rtlCol="0">
            <a:spAutoFit/>
          </a:bodyPr>
          <a:lstStyle/>
          <a:p>
            <a:pPr marL="285750" indent="-285750" algn="just">
              <a:buFont typeface="Arial" panose="020B0604020202020204" pitchFamily="34" charset="0"/>
              <a:buChar char="•"/>
            </a:pPr>
            <a:r>
              <a:rPr lang="pt-BR" dirty="0"/>
              <a:t>Teste Shapiro-Francia p &lt; 0.001, ou seja, não é uma distribuição normal. </a:t>
            </a:r>
          </a:p>
          <a:p>
            <a:pPr marL="285750" indent="-285750" algn="just">
              <a:buFont typeface="Arial" panose="020B0604020202020204" pitchFamily="34" charset="0"/>
              <a:buChar char="•"/>
            </a:pPr>
            <a:r>
              <a:rPr lang="pt-BR" dirty="0"/>
              <a:t>Forte cauda à direita: Modelos subestimam os tempos de viagem longos (Errou para menos)</a:t>
            </a:r>
          </a:p>
          <a:p>
            <a:pPr marL="285750" indent="-285750" algn="just">
              <a:buFont typeface="Arial" panose="020B0604020202020204" pitchFamily="34" charset="0"/>
              <a:buChar char="•"/>
            </a:pPr>
            <a:r>
              <a:rPr lang="pt-BR" dirty="0"/>
              <a:t>O Causa provável é omissão de variáveis preditoras importantes</a:t>
            </a:r>
          </a:p>
          <a:p>
            <a:pPr marL="285750" indent="-285750" algn="just">
              <a:buFont typeface="Arial" panose="020B0604020202020204" pitchFamily="34" charset="0"/>
              <a:buChar char="•"/>
            </a:pPr>
            <a:r>
              <a:rPr lang="pt-BR" dirty="0"/>
              <a:t>Indicado o uso de </a:t>
            </a:r>
            <a:r>
              <a:rPr lang="pt-BR" b="1" dirty="0"/>
              <a:t>árvores</a:t>
            </a:r>
            <a:r>
              <a:rPr lang="pt-BR" dirty="0"/>
              <a:t> ou </a:t>
            </a:r>
            <a:r>
              <a:rPr lang="pt-BR" b="1" dirty="0"/>
              <a:t>redes neurais</a:t>
            </a:r>
            <a:endParaRPr lang="pt-BR" dirty="0"/>
          </a:p>
        </p:txBody>
      </p:sp>
      <p:sp>
        <p:nvSpPr>
          <p:cNvPr id="7" name="CaixaDeTexto 6">
            <a:extLst>
              <a:ext uri="{FF2B5EF4-FFF2-40B4-BE49-F238E27FC236}">
                <a16:creationId xmlns:a16="http://schemas.microsoft.com/office/drawing/2014/main" id="{ED4E7847-8FF8-87D1-E689-054D4D276DD1}"/>
              </a:ext>
            </a:extLst>
          </p:cNvPr>
          <p:cNvSpPr txBox="1"/>
          <p:nvPr/>
        </p:nvSpPr>
        <p:spPr>
          <a:xfrm>
            <a:off x="129397" y="910412"/>
            <a:ext cx="10981426" cy="369332"/>
          </a:xfrm>
          <a:prstGeom prst="rect">
            <a:avLst/>
          </a:prstGeom>
          <a:noFill/>
        </p:spPr>
        <p:txBody>
          <a:bodyPr wrap="square">
            <a:spAutoFit/>
          </a:bodyPr>
          <a:lstStyle/>
          <a:p>
            <a:pPr eaLnBrk="1" hangingPunct="1"/>
            <a:r>
              <a:rPr lang="pt-BR" altLang="pt-BR">
                <a:solidFill>
                  <a:srgbClr val="002060"/>
                </a:solidFill>
                <a:latin typeface="Poppins SemiBold" panose="00000700000000000000" pitchFamily="2" charset="0"/>
                <a:cs typeface="Poppins SemiBold" panose="00000700000000000000" pitchFamily="2" charset="0"/>
              </a:rPr>
              <a:t>Distribuição dos resíduos nos modelos OLS</a:t>
            </a:r>
            <a:endParaRPr lang="pt-BR" altLang="pt-BR" sz="1800" dirty="0">
              <a:solidFill>
                <a:srgbClr val="002060"/>
              </a:solidFill>
              <a:latin typeface="Poppins SemiBold" panose="00000700000000000000" pitchFamily="2" charset="0"/>
              <a:cs typeface="Poppins SemiBold" panose="00000700000000000000" pitchFamily="2" charset="0"/>
            </a:endParaRPr>
          </a:p>
        </p:txBody>
      </p:sp>
      <p:pic>
        <p:nvPicPr>
          <p:cNvPr id="5" name="Imagem 4" descr="Gráfico, Histograma&#10;&#10;O conteúdo gerado por IA pode estar incorreto.">
            <a:extLst>
              <a:ext uri="{FF2B5EF4-FFF2-40B4-BE49-F238E27FC236}">
                <a16:creationId xmlns:a16="http://schemas.microsoft.com/office/drawing/2014/main" id="{184A3ACB-BABE-BDE9-2166-2CAE60BBC689}"/>
              </a:ext>
            </a:extLst>
          </p:cNvPr>
          <p:cNvPicPr>
            <a:picLocks noChangeAspect="1"/>
          </p:cNvPicPr>
          <p:nvPr/>
        </p:nvPicPr>
        <p:blipFill rotWithShape="1">
          <a:blip r:embed="rId2"/>
          <a:srcRect t="5486"/>
          <a:stretch>
            <a:fillRect/>
          </a:stretch>
        </p:blipFill>
        <p:spPr bwMode="auto">
          <a:xfrm>
            <a:off x="129397" y="1787536"/>
            <a:ext cx="5375275" cy="3279775"/>
          </a:xfrm>
          <a:prstGeom prst="rect">
            <a:avLst/>
          </a:prstGeom>
          <a:ln>
            <a:noFill/>
          </a:ln>
          <a:extLst>
            <a:ext uri="{53640926-AAD7-44D8-BBD7-CCE9431645EC}">
              <a14:shadowObscured xmlns:a14="http://schemas.microsoft.com/office/drawing/2010/main"/>
            </a:ext>
          </a:extLst>
        </p:spPr>
      </p:pic>
      <p:pic>
        <p:nvPicPr>
          <p:cNvPr id="9" name="Imagem 8" descr="Gráfico, Histograma&#10;&#10;O conteúdo gerado por IA pode estar incorreto.">
            <a:extLst>
              <a:ext uri="{FF2B5EF4-FFF2-40B4-BE49-F238E27FC236}">
                <a16:creationId xmlns:a16="http://schemas.microsoft.com/office/drawing/2014/main" id="{F5EEF256-555D-0B88-AD54-677B5806D3DD}"/>
              </a:ext>
            </a:extLst>
          </p:cNvPr>
          <p:cNvPicPr>
            <a:picLocks noChangeAspect="1"/>
          </p:cNvPicPr>
          <p:nvPr/>
        </p:nvPicPr>
        <p:blipFill rotWithShape="1">
          <a:blip r:embed="rId3"/>
          <a:srcRect t="5246"/>
          <a:stretch>
            <a:fillRect/>
          </a:stretch>
        </p:blipFill>
        <p:spPr bwMode="auto">
          <a:xfrm>
            <a:off x="6134308" y="1858520"/>
            <a:ext cx="5375275" cy="3253740"/>
          </a:xfrm>
          <a:prstGeom prst="rect">
            <a:avLst/>
          </a:prstGeom>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FB7B3ADB-C69E-5CD3-740F-D96DD2485506}"/>
              </a:ext>
            </a:extLst>
          </p:cNvPr>
          <p:cNvSpPr txBox="1"/>
          <p:nvPr/>
        </p:nvSpPr>
        <p:spPr>
          <a:xfrm>
            <a:off x="129397" y="1453877"/>
            <a:ext cx="6167886" cy="369332"/>
          </a:xfrm>
          <a:prstGeom prst="rect">
            <a:avLst/>
          </a:prstGeom>
          <a:noFill/>
        </p:spPr>
        <p:txBody>
          <a:bodyPr wrap="square">
            <a:spAutoFit/>
          </a:bodyPr>
          <a:lstStyle/>
          <a:p>
            <a:pPr eaLnBrk="1" hangingPunct="1"/>
            <a:r>
              <a:rPr lang="pt-BR" altLang="pt-BR" sz="1800" dirty="0">
                <a:solidFill>
                  <a:srgbClr val="002060"/>
                </a:solidFill>
                <a:latin typeface="Poppins SemiBold" panose="00000700000000000000" pitchFamily="2" charset="0"/>
                <a:cs typeface="Poppins SemiBold" panose="00000700000000000000" pitchFamily="2" charset="0"/>
              </a:rPr>
              <a:t>OLS features selecionadas</a:t>
            </a:r>
          </a:p>
        </p:txBody>
      </p:sp>
      <p:sp>
        <p:nvSpPr>
          <p:cNvPr id="12" name="CaixaDeTexto 11">
            <a:extLst>
              <a:ext uri="{FF2B5EF4-FFF2-40B4-BE49-F238E27FC236}">
                <a16:creationId xmlns:a16="http://schemas.microsoft.com/office/drawing/2014/main" id="{DAE8F6F5-823E-DA4F-9D31-5615C5631866}"/>
              </a:ext>
            </a:extLst>
          </p:cNvPr>
          <p:cNvSpPr txBox="1"/>
          <p:nvPr/>
        </p:nvSpPr>
        <p:spPr>
          <a:xfrm>
            <a:off x="6092732" y="1458515"/>
            <a:ext cx="6167886" cy="369332"/>
          </a:xfrm>
          <a:prstGeom prst="rect">
            <a:avLst/>
          </a:prstGeom>
          <a:noFill/>
        </p:spPr>
        <p:txBody>
          <a:bodyPr wrap="square">
            <a:spAutoFit/>
          </a:bodyPr>
          <a:lstStyle/>
          <a:p>
            <a:pPr eaLnBrk="1" hangingPunct="1"/>
            <a:r>
              <a:rPr lang="pt-BR" altLang="pt-BR" sz="1800" dirty="0">
                <a:solidFill>
                  <a:srgbClr val="002060"/>
                </a:solidFill>
                <a:latin typeface="Poppins SemiBold" panose="00000700000000000000" pitchFamily="2" charset="0"/>
                <a:cs typeface="Poppins SemiBold" panose="00000700000000000000" pitchFamily="2" charset="0"/>
              </a:rPr>
              <a:t>OLS todas as features</a:t>
            </a:r>
          </a:p>
        </p:txBody>
      </p:sp>
      <p:sp>
        <p:nvSpPr>
          <p:cNvPr id="6" name="CaixaDeTexto 5">
            <a:extLst>
              <a:ext uri="{FF2B5EF4-FFF2-40B4-BE49-F238E27FC236}">
                <a16:creationId xmlns:a16="http://schemas.microsoft.com/office/drawing/2014/main" id="{F4314A19-FF4E-B994-D3CC-F5A743C1E5B0}"/>
              </a:ext>
            </a:extLst>
          </p:cNvPr>
          <p:cNvSpPr txBox="1"/>
          <p:nvPr/>
        </p:nvSpPr>
        <p:spPr>
          <a:xfrm>
            <a:off x="129397" y="5031637"/>
            <a:ext cx="5245878" cy="431208"/>
          </a:xfrm>
          <a:prstGeom prst="rect">
            <a:avLst/>
          </a:prstGeom>
          <a:noFill/>
        </p:spPr>
        <p:txBody>
          <a:bodyPr wrap="square">
            <a:spAutoFit/>
          </a:bodyPr>
          <a:lstStyle/>
          <a:p>
            <a:pPr algn="just">
              <a:lnSpc>
                <a:spcPct val="115000"/>
              </a:lnSpc>
              <a:buNone/>
            </a:pPr>
            <a:r>
              <a:rPr lang="pt-BR" sz="1000" dirty="0">
                <a:effectLst/>
                <a:latin typeface="Arial" panose="020B0604020202020204" pitchFamily="34" charset="0"/>
                <a:ea typeface="Calibri" panose="020F0502020204030204" pitchFamily="34" charset="0"/>
              </a:rPr>
              <a:t>Figura 4. Histograma dos resíduos OLS </a:t>
            </a:r>
            <a:r>
              <a:rPr lang="pt-BR" sz="1000" dirty="0" err="1">
                <a:effectLst/>
                <a:latin typeface="Arial" panose="020B0604020202020204" pitchFamily="34" charset="0"/>
                <a:ea typeface="Calibri" panose="020F0502020204030204" pitchFamily="34" charset="0"/>
              </a:rPr>
              <a:t>Selected</a:t>
            </a:r>
            <a:r>
              <a:rPr lang="pt-BR" sz="1000" dirty="0">
                <a:effectLst/>
                <a:latin typeface="Arial" panose="020B0604020202020204" pitchFamily="34" charset="0"/>
                <a:ea typeface="Calibri" panose="020F0502020204030204" pitchFamily="34" charset="0"/>
              </a:rPr>
              <a:t> Features</a:t>
            </a:r>
          </a:p>
          <a:p>
            <a:pPr algn="just">
              <a:lnSpc>
                <a:spcPct val="115000"/>
              </a:lnSpc>
              <a:buNone/>
            </a:pPr>
            <a:r>
              <a:rPr lang="pt-BR" sz="1000" dirty="0">
                <a:effectLst/>
                <a:latin typeface="Arial" panose="020B0604020202020204" pitchFamily="34" charset="0"/>
                <a:ea typeface="Calibri" panose="020F0502020204030204" pitchFamily="34" charset="0"/>
              </a:rPr>
              <a:t>Fonte: Resultados originais da pesquisa</a:t>
            </a:r>
          </a:p>
        </p:txBody>
      </p:sp>
      <p:sp>
        <p:nvSpPr>
          <p:cNvPr id="14" name="CaixaDeTexto 13">
            <a:extLst>
              <a:ext uri="{FF2B5EF4-FFF2-40B4-BE49-F238E27FC236}">
                <a16:creationId xmlns:a16="http://schemas.microsoft.com/office/drawing/2014/main" id="{D5425A04-4377-7334-FAD8-253A8BF8FF70}"/>
              </a:ext>
            </a:extLst>
          </p:cNvPr>
          <p:cNvSpPr txBox="1"/>
          <p:nvPr/>
        </p:nvSpPr>
        <p:spPr>
          <a:xfrm>
            <a:off x="6134308" y="5031637"/>
            <a:ext cx="4567687" cy="431208"/>
          </a:xfrm>
          <a:prstGeom prst="rect">
            <a:avLst/>
          </a:prstGeom>
          <a:noFill/>
        </p:spPr>
        <p:txBody>
          <a:bodyPr wrap="square">
            <a:spAutoFit/>
          </a:bodyPr>
          <a:lstStyle/>
          <a:p>
            <a:pPr algn="just">
              <a:lnSpc>
                <a:spcPct val="115000"/>
              </a:lnSpc>
              <a:buNone/>
            </a:pPr>
            <a:r>
              <a:rPr lang="pt-BR" sz="1000" dirty="0">
                <a:effectLst/>
                <a:latin typeface="Arial" panose="020B0604020202020204" pitchFamily="34" charset="0"/>
                <a:ea typeface="Calibri" panose="020F0502020204030204" pitchFamily="34" charset="0"/>
              </a:rPr>
              <a:t>Figura 5. Histograma dos resíduos OLS com Todas as Features (</a:t>
            </a:r>
            <a:r>
              <a:rPr lang="pt-BR" sz="1000" dirty="0" err="1">
                <a:effectLst/>
                <a:latin typeface="Arial" panose="020B0604020202020204" pitchFamily="34" charset="0"/>
                <a:ea typeface="Calibri" panose="020F0502020204030204" pitchFamily="34" charset="0"/>
              </a:rPr>
              <a:t>Stepwise</a:t>
            </a:r>
            <a:r>
              <a:rPr lang="pt-BR" sz="1000" dirty="0">
                <a:effectLst/>
                <a:latin typeface="Arial" panose="020B0604020202020204" pitchFamily="34" charset="0"/>
                <a:ea typeface="Calibri" panose="020F0502020204030204" pitchFamily="34" charset="0"/>
              </a:rPr>
              <a:t>)</a:t>
            </a:r>
          </a:p>
          <a:p>
            <a:pPr algn="just">
              <a:lnSpc>
                <a:spcPct val="115000"/>
              </a:lnSpc>
              <a:buNone/>
            </a:pPr>
            <a:r>
              <a:rPr lang="pt-BR" sz="1000" dirty="0">
                <a:effectLst/>
                <a:latin typeface="Arial" panose="020B0604020202020204" pitchFamily="34" charset="0"/>
                <a:ea typeface="Calibri" panose="020F0502020204030204" pitchFamily="34" charset="0"/>
              </a:rPr>
              <a:t>Fonte: Resultados originais da pesquisa</a:t>
            </a:r>
          </a:p>
        </p:txBody>
      </p:sp>
    </p:spTree>
    <p:extLst>
      <p:ext uri="{BB962C8B-B14F-4D97-AF65-F5344CB8AC3E}">
        <p14:creationId xmlns:p14="http://schemas.microsoft.com/office/powerpoint/2010/main" val="38750119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1C720-7840-0EFB-F592-CDE7380C3FD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F1B0428-3E45-9AE9-07A5-F0E9B7341125}"/>
              </a:ext>
            </a:extLst>
          </p:cNvPr>
          <p:cNvSpPr txBox="1">
            <a:spLocks noChangeArrowheads="1"/>
          </p:cNvSpPr>
          <p:nvPr/>
        </p:nvSpPr>
        <p:spPr bwMode="auto">
          <a:xfrm>
            <a:off x="129397" y="47770"/>
            <a:ext cx="11145328" cy="797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Resultados</a:t>
            </a:r>
          </a:p>
        </p:txBody>
      </p:sp>
      <p:sp>
        <p:nvSpPr>
          <p:cNvPr id="3" name="CaixaDeTexto 2">
            <a:extLst>
              <a:ext uri="{FF2B5EF4-FFF2-40B4-BE49-F238E27FC236}">
                <a16:creationId xmlns:a16="http://schemas.microsoft.com/office/drawing/2014/main" id="{4B7F1F61-5F64-01F2-A07C-3EFDD96DA542}"/>
              </a:ext>
            </a:extLst>
          </p:cNvPr>
          <p:cNvSpPr txBox="1"/>
          <p:nvPr/>
        </p:nvSpPr>
        <p:spPr>
          <a:xfrm>
            <a:off x="8962846" y="1145091"/>
            <a:ext cx="3229154" cy="3970318"/>
          </a:xfrm>
          <a:prstGeom prst="rect">
            <a:avLst/>
          </a:prstGeom>
          <a:noFill/>
        </p:spPr>
        <p:txBody>
          <a:bodyPr wrap="square" rtlCol="0">
            <a:spAutoFit/>
          </a:bodyPr>
          <a:lstStyle/>
          <a:p>
            <a:r>
              <a:rPr lang="pt-BR" b="1" dirty="0"/>
              <a:t>Melhor modelo estudado superou LGBM e </a:t>
            </a:r>
            <a:r>
              <a:rPr lang="pt-BR" b="1" dirty="0" err="1"/>
              <a:t>RandomForest</a:t>
            </a:r>
            <a:endParaRPr lang="pt-BR" b="1" dirty="0"/>
          </a:p>
          <a:p>
            <a:endParaRPr lang="pt-BR" dirty="0"/>
          </a:p>
          <a:p>
            <a:pPr algn="just"/>
            <a:r>
              <a:rPr lang="pt-BR" dirty="0"/>
              <a:t>Evolução de R² </a:t>
            </a:r>
          </a:p>
          <a:p>
            <a:pPr algn="just"/>
            <a:endParaRPr lang="pt-BR" dirty="0"/>
          </a:p>
          <a:p>
            <a:pPr algn="just"/>
            <a:r>
              <a:rPr lang="pt-BR" dirty="0"/>
              <a:t>Estado 1: 34%</a:t>
            </a:r>
          </a:p>
          <a:p>
            <a:pPr algn="just"/>
            <a:r>
              <a:rPr lang="pt-BR" dirty="0"/>
              <a:t>Estado 3: 88%</a:t>
            </a:r>
          </a:p>
          <a:p>
            <a:pPr algn="just"/>
            <a:r>
              <a:rPr lang="pt-BR" dirty="0"/>
              <a:t>Estado 4: 93%</a:t>
            </a:r>
          </a:p>
          <a:p>
            <a:pPr algn="just"/>
            <a:endParaRPr lang="pt-BR" dirty="0"/>
          </a:p>
          <a:p>
            <a:pPr marL="285750" indent="-285750" algn="just">
              <a:buFont typeface="Arial" panose="020B0604020202020204" pitchFamily="34" charset="0"/>
              <a:buChar char="•"/>
            </a:pPr>
            <a:r>
              <a:rPr lang="pt-BR" dirty="0"/>
              <a:t>Insensível a clusters e tempo mediano como preditor. </a:t>
            </a:r>
          </a:p>
          <a:p>
            <a:pPr algn="just"/>
            <a:endParaRPr lang="pt-BR" dirty="0"/>
          </a:p>
          <a:p>
            <a:pPr marL="285750" indent="-285750" algn="just">
              <a:buFont typeface="Arial" panose="020B0604020202020204" pitchFamily="34" charset="0"/>
              <a:buChar char="•"/>
            </a:pPr>
            <a:r>
              <a:rPr lang="pt-BR" dirty="0"/>
              <a:t>Leve queda ao usar os dados de 2024 para prever 2025.</a:t>
            </a:r>
          </a:p>
        </p:txBody>
      </p:sp>
      <p:pic>
        <p:nvPicPr>
          <p:cNvPr id="4" name="Imagem 3" descr="Gráfico, Gráfico de linhas&#10;&#10;O conteúdo gerado por IA pode estar incorreto.">
            <a:extLst>
              <a:ext uri="{FF2B5EF4-FFF2-40B4-BE49-F238E27FC236}">
                <a16:creationId xmlns:a16="http://schemas.microsoft.com/office/drawing/2014/main" id="{0C577386-266B-CF0F-E4F2-611C76D20FBE}"/>
              </a:ext>
            </a:extLst>
          </p:cNvPr>
          <p:cNvPicPr>
            <a:picLocks noChangeAspect="1"/>
          </p:cNvPicPr>
          <p:nvPr/>
        </p:nvPicPr>
        <p:blipFill rotWithShape="1">
          <a:blip r:embed="rId2"/>
          <a:srcRect t="3414"/>
          <a:stretch>
            <a:fillRect/>
          </a:stretch>
        </p:blipFill>
        <p:spPr bwMode="auto">
          <a:xfrm>
            <a:off x="0" y="1031183"/>
            <a:ext cx="8833449" cy="5309808"/>
          </a:xfrm>
          <a:prstGeom prst="rect">
            <a:avLst/>
          </a:prstGeom>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6E56B918-7055-AF62-3360-B78CD588CED3}"/>
              </a:ext>
            </a:extLst>
          </p:cNvPr>
          <p:cNvSpPr txBox="1"/>
          <p:nvPr/>
        </p:nvSpPr>
        <p:spPr>
          <a:xfrm>
            <a:off x="129397" y="715854"/>
            <a:ext cx="6167886" cy="369332"/>
          </a:xfrm>
          <a:prstGeom prst="rect">
            <a:avLst/>
          </a:prstGeom>
          <a:noFill/>
        </p:spPr>
        <p:txBody>
          <a:bodyPr wrap="square">
            <a:spAutoFit/>
          </a:bodyPr>
          <a:lstStyle/>
          <a:p>
            <a:pPr eaLnBrk="1" hangingPunct="1"/>
            <a:r>
              <a:rPr lang="pt-BR" altLang="pt-BR" sz="1800" dirty="0">
                <a:solidFill>
                  <a:srgbClr val="002060"/>
                </a:solidFill>
                <a:latin typeface="Poppins SemiBold" panose="00000700000000000000" pitchFamily="2" charset="0"/>
                <a:cs typeface="Poppins SemiBold" panose="00000700000000000000" pitchFamily="2" charset="0"/>
              </a:rPr>
              <a:t>XGBOOST</a:t>
            </a:r>
          </a:p>
        </p:txBody>
      </p:sp>
    </p:spTree>
    <p:extLst>
      <p:ext uri="{BB962C8B-B14F-4D97-AF65-F5344CB8AC3E}">
        <p14:creationId xmlns:p14="http://schemas.microsoft.com/office/powerpoint/2010/main" val="4023349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055EC-6970-2E71-3AEC-06F2B32E07D3}"/>
            </a:ext>
          </a:extLst>
        </p:cNvPr>
        <p:cNvGrpSpPr/>
        <p:nvPr/>
      </p:nvGrpSpPr>
      <p:grpSpPr>
        <a:xfrm>
          <a:off x="0" y="0"/>
          <a:ext cx="0" cy="0"/>
          <a:chOff x="0" y="0"/>
          <a:chExt cx="0" cy="0"/>
        </a:xfrm>
      </p:grpSpPr>
      <p:pic>
        <p:nvPicPr>
          <p:cNvPr id="6" name="Imagem 5">
            <a:extLst>
              <a:ext uri="{FF2B5EF4-FFF2-40B4-BE49-F238E27FC236}">
                <a16:creationId xmlns:a16="http://schemas.microsoft.com/office/drawing/2014/main" id="{14B630E4-0EBB-C96D-EE8A-5E6FC4C5BED7}"/>
              </a:ext>
            </a:extLst>
          </p:cNvPr>
          <p:cNvPicPr>
            <a:picLocks noChangeAspect="1"/>
          </p:cNvPicPr>
          <p:nvPr/>
        </p:nvPicPr>
        <p:blipFill>
          <a:blip r:embed="rId2"/>
          <a:stretch>
            <a:fillRect/>
          </a:stretch>
        </p:blipFill>
        <p:spPr>
          <a:xfrm>
            <a:off x="255257" y="1354987"/>
            <a:ext cx="7613731" cy="4787159"/>
          </a:xfrm>
          <a:prstGeom prst="rect">
            <a:avLst/>
          </a:prstGeom>
        </p:spPr>
      </p:pic>
      <p:sp>
        <p:nvSpPr>
          <p:cNvPr id="7" name="Retângulo 6">
            <a:extLst>
              <a:ext uri="{FF2B5EF4-FFF2-40B4-BE49-F238E27FC236}">
                <a16:creationId xmlns:a16="http://schemas.microsoft.com/office/drawing/2014/main" id="{7CB74CCE-9137-AAE0-34FA-F6335E8991C1}"/>
              </a:ext>
            </a:extLst>
          </p:cNvPr>
          <p:cNvSpPr/>
          <p:nvPr/>
        </p:nvSpPr>
        <p:spPr>
          <a:xfrm>
            <a:off x="5098796" y="1560501"/>
            <a:ext cx="472440" cy="4365846"/>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ítulo 1">
            <a:extLst>
              <a:ext uri="{FF2B5EF4-FFF2-40B4-BE49-F238E27FC236}">
                <a16:creationId xmlns:a16="http://schemas.microsoft.com/office/drawing/2014/main" id="{C280C38D-BFDC-042F-1ADC-466346E2CD77}"/>
              </a:ext>
            </a:extLst>
          </p:cNvPr>
          <p:cNvSpPr txBox="1">
            <a:spLocks noChangeArrowheads="1"/>
          </p:cNvSpPr>
          <p:nvPr/>
        </p:nvSpPr>
        <p:spPr bwMode="auto">
          <a:xfrm>
            <a:off x="129397" y="47770"/>
            <a:ext cx="11145328" cy="797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Resultados</a:t>
            </a:r>
          </a:p>
        </p:txBody>
      </p:sp>
      <p:sp>
        <p:nvSpPr>
          <p:cNvPr id="5" name="CaixaDeTexto 4">
            <a:extLst>
              <a:ext uri="{FF2B5EF4-FFF2-40B4-BE49-F238E27FC236}">
                <a16:creationId xmlns:a16="http://schemas.microsoft.com/office/drawing/2014/main" id="{CA65F20F-388A-6053-77A3-F7B7D27D8F68}"/>
              </a:ext>
            </a:extLst>
          </p:cNvPr>
          <p:cNvSpPr txBox="1"/>
          <p:nvPr/>
        </p:nvSpPr>
        <p:spPr>
          <a:xfrm>
            <a:off x="129397" y="715854"/>
            <a:ext cx="6167886" cy="369332"/>
          </a:xfrm>
          <a:prstGeom prst="rect">
            <a:avLst/>
          </a:prstGeom>
          <a:noFill/>
        </p:spPr>
        <p:txBody>
          <a:bodyPr wrap="square">
            <a:spAutoFit/>
          </a:bodyPr>
          <a:lstStyle/>
          <a:p>
            <a:pPr eaLnBrk="1" hangingPunct="1"/>
            <a:r>
              <a:rPr lang="pt-BR" altLang="pt-BR" dirty="0">
                <a:solidFill>
                  <a:srgbClr val="002060"/>
                </a:solidFill>
                <a:latin typeface="Poppins SemiBold" panose="00000700000000000000" pitchFamily="2" charset="0"/>
                <a:cs typeface="Poppins SemiBold" panose="00000700000000000000" pitchFamily="2" charset="0"/>
              </a:rPr>
              <a:t>Comparação de resultados</a:t>
            </a:r>
            <a:endParaRPr lang="pt-BR" altLang="pt-BR" sz="1800" dirty="0">
              <a:solidFill>
                <a:srgbClr val="002060"/>
              </a:solidFill>
              <a:latin typeface="Poppins SemiBold" panose="00000700000000000000" pitchFamily="2" charset="0"/>
              <a:cs typeface="Poppins SemiBold" panose="00000700000000000000" pitchFamily="2" charset="0"/>
            </a:endParaRPr>
          </a:p>
        </p:txBody>
      </p:sp>
      <p:sp>
        <p:nvSpPr>
          <p:cNvPr id="11" name="CaixaDeTexto 10">
            <a:extLst>
              <a:ext uri="{FF2B5EF4-FFF2-40B4-BE49-F238E27FC236}">
                <a16:creationId xmlns:a16="http://schemas.microsoft.com/office/drawing/2014/main" id="{E2107BE3-0248-1937-1201-9EDB5E2189CB}"/>
              </a:ext>
            </a:extLst>
          </p:cNvPr>
          <p:cNvSpPr txBox="1"/>
          <p:nvPr/>
        </p:nvSpPr>
        <p:spPr>
          <a:xfrm>
            <a:off x="8108831" y="1728014"/>
            <a:ext cx="3945146" cy="3693319"/>
          </a:xfrm>
          <a:prstGeom prst="rect">
            <a:avLst/>
          </a:prstGeom>
          <a:noFill/>
        </p:spPr>
        <p:txBody>
          <a:bodyPr wrap="square" rtlCol="0">
            <a:spAutoFit/>
          </a:bodyPr>
          <a:lstStyle/>
          <a:p>
            <a:pPr marL="285750" indent="-285750">
              <a:buFont typeface="Arial" panose="020B0604020202020204" pitchFamily="34" charset="0"/>
              <a:buChar char="•"/>
            </a:pPr>
            <a:r>
              <a:rPr lang="pt-BR" dirty="0">
                <a:solidFill>
                  <a:srgbClr val="FF0000"/>
                </a:solidFill>
              </a:rPr>
              <a:t>Mediana apresentou pior resultado</a:t>
            </a:r>
          </a:p>
          <a:p>
            <a:endParaRPr lang="pt-BR" dirty="0">
              <a:solidFill>
                <a:srgbClr val="FF0000"/>
              </a:solidFill>
            </a:endParaRPr>
          </a:p>
          <a:p>
            <a:pPr marL="285750" indent="-285750">
              <a:buFont typeface="Arial" panose="020B0604020202020204" pitchFamily="34" charset="0"/>
              <a:buChar char="•"/>
            </a:pPr>
            <a:r>
              <a:rPr lang="pt-BR" dirty="0">
                <a:solidFill>
                  <a:srgbClr val="00B0F0"/>
                </a:solidFill>
              </a:rPr>
              <a:t>Modelo de árvore </a:t>
            </a:r>
            <a:r>
              <a:rPr lang="pt-BR" dirty="0" err="1">
                <a:solidFill>
                  <a:srgbClr val="00B0F0"/>
                </a:solidFill>
              </a:rPr>
              <a:t>DecisionTree</a:t>
            </a:r>
            <a:r>
              <a:rPr lang="pt-BR" dirty="0">
                <a:solidFill>
                  <a:srgbClr val="00B0F0"/>
                </a:solidFill>
              </a:rPr>
              <a:t> foi superado por modelos de Ensemble </a:t>
            </a:r>
            <a:r>
              <a:rPr lang="pt-BR" dirty="0" err="1">
                <a:solidFill>
                  <a:srgbClr val="00B0F0"/>
                </a:solidFill>
              </a:rPr>
              <a:t>RandomForest</a:t>
            </a:r>
            <a:r>
              <a:rPr lang="pt-BR" dirty="0">
                <a:solidFill>
                  <a:srgbClr val="00B0F0"/>
                </a:solidFill>
              </a:rPr>
              <a:t>, </a:t>
            </a:r>
            <a:r>
              <a:rPr lang="pt-BR" dirty="0" err="1">
                <a:solidFill>
                  <a:srgbClr val="00B0F0"/>
                </a:solidFill>
              </a:rPr>
              <a:t>XGBoost</a:t>
            </a:r>
            <a:r>
              <a:rPr lang="pt-BR" dirty="0">
                <a:solidFill>
                  <a:srgbClr val="00B0F0"/>
                </a:solidFill>
              </a:rPr>
              <a:t> e LGBM</a:t>
            </a:r>
          </a:p>
          <a:p>
            <a:endParaRPr lang="pt-BR" dirty="0">
              <a:solidFill>
                <a:srgbClr val="00B0F0"/>
              </a:solidFill>
            </a:endParaRPr>
          </a:p>
          <a:p>
            <a:pPr marL="285750" indent="-285750">
              <a:buFont typeface="Arial" panose="020B0604020202020204" pitchFamily="34" charset="0"/>
              <a:buChar char="•"/>
            </a:pPr>
            <a:r>
              <a:rPr lang="pt-BR" dirty="0">
                <a:solidFill>
                  <a:srgbClr val="00B050"/>
                </a:solidFill>
              </a:rPr>
              <a:t>Superioridade de </a:t>
            </a:r>
            <a:r>
              <a:rPr lang="pt-BR" dirty="0" err="1">
                <a:solidFill>
                  <a:srgbClr val="00B050"/>
                </a:solidFill>
              </a:rPr>
              <a:t>XGBoost</a:t>
            </a:r>
            <a:endParaRPr lang="pt-BR" dirty="0">
              <a:solidFill>
                <a:srgbClr val="00B050"/>
              </a:solidFill>
            </a:endParaRPr>
          </a:p>
          <a:p>
            <a:pPr marL="285750" indent="-285750">
              <a:buFont typeface="Arial" panose="020B0604020202020204" pitchFamily="34" charset="0"/>
              <a:buChar char="•"/>
            </a:pPr>
            <a:endParaRPr lang="pt-BR" dirty="0">
              <a:solidFill>
                <a:srgbClr val="7030A0"/>
              </a:solidFill>
            </a:endParaRPr>
          </a:p>
          <a:p>
            <a:pPr marL="285750" indent="-285750">
              <a:buFont typeface="Arial" panose="020B0604020202020204" pitchFamily="34" charset="0"/>
              <a:buChar char="•"/>
            </a:pPr>
            <a:r>
              <a:rPr lang="pt-BR" dirty="0">
                <a:solidFill>
                  <a:srgbClr val="7030A0"/>
                </a:solidFill>
              </a:rPr>
              <a:t>Redes neurais MLP e </a:t>
            </a:r>
            <a:r>
              <a:rPr lang="pt-BR" dirty="0" err="1">
                <a:solidFill>
                  <a:srgbClr val="7030A0"/>
                </a:solidFill>
              </a:rPr>
              <a:t>Keras</a:t>
            </a:r>
            <a:r>
              <a:rPr lang="pt-BR" dirty="0">
                <a:solidFill>
                  <a:srgbClr val="7030A0"/>
                </a:solidFill>
              </a:rPr>
              <a:t> com R² Inferiores</a:t>
            </a:r>
          </a:p>
          <a:p>
            <a:endParaRPr lang="pt-BR" dirty="0">
              <a:solidFill>
                <a:srgbClr val="7030A0"/>
              </a:solidFill>
            </a:endParaRPr>
          </a:p>
          <a:p>
            <a:pPr marL="285750" indent="-285750">
              <a:buFont typeface="Arial" panose="020B0604020202020204" pitchFamily="34" charset="0"/>
              <a:buChar char="•"/>
            </a:pPr>
            <a:r>
              <a:rPr lang="pt-BR" dirty="0">
                <a:solidFill>
                  <a:srgbClr val="FFC000"/>
                </a:solidFill>
              </a:rPr>
              <a:t>Vector Machine com </a:t>
            </a:r>
            <a:r>
              <a:rPr lang="pt-BR" dirty="0" err="1">
                <a:solidFill>
                  <a:srgbClr val="FFC000"/>
                </a:solidFill>
              </a:rPr>
              <a:t>Overfitting</a:t>
            </a:r>
            <a:endParaRPr lang="pt-BR" dirty="0">
              <a:solidFill>
                <a:srgbClr val="FFC000"/>
              </a:solidFill>
            </a:endParaRPr>
          </a:p>
          <a:p>
            <a:endParaRPr lang="pt-BR" dirty="0">
              <a:solidFill>
                <a:srgbClr val="FFC000"/>
              </a:solidFill>
            </a:endParaRPr>
          </a:p>
        </p:txBody>
      </p:sp>
      <p:sp>
        <p:nvSpPr>
          <p:cNvPr id="13" name="Retângulo 12">
            <a:extLst>
              <a:ext uri="{FF2B5EF4-FFF2-40B4-BE49-F238E27FC236}">
                <a16:creationId xmlns:a16="http://schemas.microsoft.com/office/drawing/2014/main" id="{929F19F9-3671-BB0A-8D31-8F3E6023133A}"/>
              </a:ext>
            </a:extLst>
          </p:cNvPr>
          <p:cNvSpPr/>
          <p:nvPr/>
        </p:nvSpPr>
        <p:spPr>
          <a:xfrm>
            <a:off x="3114541" y="1973565"/>
            <a:ext cx="546103" cy="304700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a:extLst>
              <a:ext uri="{FF2B5EF4-FFF2-40B4-BE49-F238E27FC236}">
                <a16:creationId xmlns:a16="http://schemas.microsoft.com/office/drawing/2014/main" id="{0EFC02D5-E91A-AB4D-FA17-291BCC5C72DE}"/>
              </a:ext>
            </a:extLst>
          </p:cNvPr>
          <p:cNvSpPr/>
          <p:nvPr/>
        </p:nvSpPr>
        <p:spPr>
          <a:xfrm>
            <a:off x="3700732" y="1534622"/>
            <a:ext cx="711751" cy="4391725"/>
          </a:xfrm>
          <a:prstGeom prst="rect">
            <a:avLst/>
          </a:prstGeom>
          <a:no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090F9C4B-C586-C75D-6CE2-421F7E346048}"/>
              </a:ext>
            </a:extLst>
          </p:cNvPr>
          <p:cNvSpPr/>
          <p:nvPr/>
        </p:nvSpPr>
        <p:spPr>
          <a:xfrm>
            <a:off x="6188589" y="1560501"/>
            <a:ext cx="1005840" cy="4391725"/>
          </a:xfrm>
          <a:prstGeom prst="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a:extLst>
              <a:ext uri="{FF2B5EF4-FFF2-40B4-BE49-F238E27FC236}">
                <a16:creationId xmlns:a16="http://schemas.microsoft.com/office/drawing/2014/main" id="{7E81AFF9-E9B9-2A1F-F84D-2D6E4EE7FEE6}"/>
              </a:ext>
            </a:extLst>
          </p:cNvPr>
          <p:cNvSpPr/>
          <p:nvPr/>
        </p:nvSpPr>
        <p:spPr>
          <a:xfrm>
            <a:off x="7366355" y="2725947"/>
            <a:ext cx="472440" cy="202760"/>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16">
            <a:extLst>
              <a:ext uri="{FF2B5EF4-FFF2-40B4-BE49-F238E27FC236}">
                <a16:creationId xmlns:a16="http://schemas.microsoft.com/office/drawing/2014/main" id="{C64E2D28-40C5-AB2E-8A91-4D17A31A12E4}"/>
              </a:ext>
            </a:extLst>
          </p:cNvPr>
          <p:cNvSpPr/>
          <p:nvPr/>
        </p:nvSpPr>
        <p:spPr>
          <a:xfrm>
            <a:off x="7363625" y="3726534"/>
            <a:ext cx="472440" cy="202760"/>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Retângulo 17">
            <a:extLst>
              <a:ext uri="{FF2B5EF4-FFF2-40B4-BE49-F238E27FC236}">
                <a16:creationId xmlns:a16="http://schemas.microsoft.com/office/drawing/2014/main" id="{B1EFE90D-36DC-B761-B640-F890F6385089}"/>
              </a:ext>
            </a:extLst>
          </p:cNvPr>
          <p:cNvSpPr/>
          <p:nvPr/>
        </p:nvSpPr>
        <p:spPr>
          <a:xfrm>
            <a:off x="7385518" y="5723587"/>
            <a:ext cx="472440" cy="202760"/>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228672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C0DFB-12EA-A26B-C654-856FBDAF1E3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0B03AB0-7BE7-314F-D78D-46B77BAF8240}"/>
              </a:ext>
            </a:extLst>
          </p:cNvPr>
          <p:cNvSpPr txBox="1"/>
          <p:nvPr/>
        </p:nvSpPr>
        <p:spPr>
          <a:xfrm>
            <a:off x="172939" y="1190307"/>
            <a:ext cx="12019061" cy="646331"/>
          </a:xfrm>
          <a:prstGeom prst="rect">
            <a:avLst/>
          </a:prstGeom>
          <a:noFill/>
        </p:spPr>
        <p:txBody>
          <a:bodyPr wrap="square" rtlCol="0">
            <a:spAutoFit/>
          </a:bodyPr>
          <a:lstStyle/>
          <a:p>
            <a:r>
              <a:rPr lang="pt-BR" dirty="0"/>
              <a:t>Ao discretizar Y em agrupamentos de 72 horas </a:t>
            </a:r>
            <a:r>
              <a:rPr lang="pt-BR" dirty="0" err="1"/>
              <a:t>XGBoost</a:t>
            </a:r>
            <a:r>
              <a:rPr lang="pt-BR" dirty="0"/>
              <a:t> atingiu acurácia de 84% ao compararmos os valores preditos x reais.</a:t>
            </a:r>
          </a:p>
          <a:p>
            <a:endParaRPr lang="pt-BR" dirty="0"/>
          </a:p>
        </p:txBody>
      </p:sp>
      <p:pic>
        <p:nvPicPr>
          <p:cNvPr id="4" name="Imagem 3" descr="Gráfico, Gráfico de linhas&#10;&#10;O conteúdo gerado por IA pode estar incorreto.">
            <a:extLst>
              <a:ext uri="{FF2B5EF4-FFF2-40B4-BE49-F238E27FC236}">
                <a16:creationId xmlns:a16="http://schemas.microsoft.com/office/drawing/2014/main" id="{AE4FAEFF-A4BF-2D36-AD32-AA1EE27420C1}"/>
              </a:ext>
            </a:extLst>
          </p:cNvPr>
          <p:cNvPicPr>
            <a:picLocks noChangeAspect="1"/>
          </p:cNvPicPr>
          <p:nvPr/>
        </p:nvPicPr>
        <p:blipFill rotWithShape="1">
          <a:blip r:embed="rId2"/>
          <a:srcRect t="8151"/>
          <a:stretch>
            <a:fillRect/>
          </a:stretch>
        </p:blipFill>
        <p:spPr bwMode="auto">
          <a:xfrm>
            <a:off x="1812501" y="1715637"/>
            <a:ext cx="8969564" cy="4685534"/>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76095B72-9CE1-6543-E36E-62EE8780B7AE}"/>
              </a:ext>
            </a:extLst>
          </p:cNvPr>
          <p:cNvSpPr txBox="1"/>
          <p:nvPr/>
        </p:nvSpPr>
        <p:spPr>
          <a:xfrm>
            <a:off x="1656597" y="6400933"/>
            <a:ext cx="9948479" cy="465127"/>
          </a:xfrm>
          <a:prstGeom prst="rect">
            <a:avLst/>
          </a:prstGeom>
          <a:noFill/>
        </p:spPr>
        <p:txBody>
          <a:bodyPr wrap="square">
            <a:spAutoFit/>
          </a:bodyPr>
          <a:lstStyle/>
          <a:p>
            <a:pPr algn="just">
              <a:lnSpc>
                <a:spcPct val="115000"/>
              </a:lnSpc>
              <a:buNone/>
            </a:pPr>
            <a:r>
              <a:rPr lang="pt-BR" sz="1100" dirty="0">
                <a:effectLst/>
                <a:latin typeface="Arial" panose="020B0604020202020204" pitchFamily="34" charset="0"/>
                <a:ea typeface="Calibri" panose="020F0502020204030204" pitchFamily="34" charset="0"/>
              </a:rPr>
              <a:t>Figura 14. Comparativo do % Acurácia em Intervalos de Predição usando </a:t>
            </a:r>
            <a:r>
              <a:rPr lang="pt-BR" sz="1100" dirty="0" err="1">
                <a:effectLst/>
                <a:latin typeface="Arial" panose="020B0604020202020204" pitchFamily="34" charset="0"/>
                <a:ea typeface="Calibri" panose="020F0502020204030204" pitchFamily="34" charset="0"/>
              </a:rPr>
              <a:t>XGBRegressor</a:t>
            </a:r>
            <a:endParaRPr lang="pt-BR" sz="1100" dirty="0">
              <a:effectLst/>
              <a:latin typeface="Arial" panose="020B0604020202020204" pitchFamily="34" charset="0"/>
              <a:ea typeface="Calibri" panose="020F0502020204030204" pitchFamily="34" charset="0"/>
            </a:endParaRPr>
          </a:p>
          <a:p>
            <a:pPr algn="just">
              <a:lnSpc>
                <a:spcPct val="115000"/>
              </a:lnSpc>
              <a:buNone/>
            </a:pPr>
            <a:r>
              <a:rPr lang="pt-BR" sz="1100" dirty="0">
                <a:effectLst/>
                <a:latin typeface="Arial" panose="020B0604020202020204" pitchFamily="34" charset="0"/>
                <a:ea typeface="Calibri" panose="020F0502020204030204" pitchFamily="34" charset="0"/>
              </a:rPr>
              <a:t>Fonte: Resultados originais da pesquisa</a:t>
            </a:r>
          </a:p>
        </p:txBody>
      </p:sp>
      <p:sp>
        <p:nvSpPr>
          <p:cNvPr id="7" name="Título 1">
            <a:extLst>
              <a:ext uri="{FF2B5EF4-FFF2-40B4-BE49-F238E27FC236}">
                <a16:creationId xmlns:a16="http://schemas.microsoft.com/office/drawing/2014/main" id="{BBFA0149-4F31-C03A-5293-E0E4AC80382D}"/>
              </a:ext>
            </a:extLst>
          </p:cNvPr>
          <p:cNvSpPr txBox="1">
            <a:spLocks noChangeArrowheads="1"/>
          </p:cNvSpPr>
          <p:nvPr/>
        </p:nvSpPr>
        <p:spPr bwMode="auto">
          <a:xfrm>
            <a:off x="129397" y="47770"/>
            <a:ext cx="11145328" cy="797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Resultados</a:t>
            </a:r>
          </a:p>
        </p:txBody>
      </p:sp>
      <p:sp>
        <p:nvSpPr>
          <p:cNvPr id="8" name="CaixaDeTexto 7">
            <a:extLst>
              <a:ext uri="{FF2B5EF4-FFF2-40B4-BE49-F238E27FC236}">
                <a16:creationId xmlns:a16="http://schemas.microsoft.com/office/drawing/2014/main" id="{CC3303D0-D9BA-0F66-C939-DE617645FCBF}"/>
              </a:ext>
            </a:extLst>
          </p:cNvPr>
          <p:cNvSpPr txBox="1"/>
          <p:nvPr/>
        </p:nvSpPr>
        <p:spPr>
          <a:xfrm>
            <a:off x="129397" y="715854"/>
            <a:ext cx="6167886" cy="369332"/>
          </a:xfrm>
          <a:prstGeom prst="rect">
            <a:avLst/>
          </a:prstGeom>
          <a:noFill/>
        </p:spPr>
        <p:txBody>
          <a:bodyPr wrap="square">
            <a:spAutoFit/>
          </a:bodyPr>
          <a:lstStyle/>
          <a:p>
            <a:pPr eaLnBrk="1" hangingPunct="1"/>
            <a:r>
              <a:rPr lang="pt-BR" altLang="pt-BR" dirty="0">
                <a:solidFill>
                  <a:srgbClr val="002060"/>
                </a:solidFill>
                <a:latin typeface="Poppins SemiBold" panose="00000700000000000000" pitchFamily="2" charset="0"/>
                <a:cs typeface="Poppins SemiBold" panose="00000700000000000000" pitchFamily="2" charset="0"/>
              </a:rPr>
              <a:t>Acurácia x Precisão</a:t>
            </a:r>
            <a:endParaRPr lang="pt-BR" altLang="pt-BR" sz="1800" dirty="0">
              <a:solidFill>
                <a:srgbClr val="002060"/>
              </a:solidFill>
              <a:latin typeface="Poppins SemiBold" panose="00000700000000000000" pitchFamily="2" charset="0"/>
              <a:cs typeface="Poppins SemiBold" panose="00000700000000000000" pitchFamily="2" charset="0"/>
            </a:endParaRPr>
          </a:p>
        </p:txBody>
      </p:sp>
    </p:spTree>
    <p:extLst>
      <p:ext uri="{BB962C8B-B14F-4D97-AF65-F5344CB8AC3E}">
        <p14:creationId xmlns:p14="http://schemas.microsoft.com/office/powerpoint/2010/main" val="2404840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5A58E-FE8F-B7D1-EEAC-070E2FE30F4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5BCE970-EEE3-768F-0FC0-339FEFCC8E57}"/>
              </a:ext>
            </a:extLst>
          </p:cNvPr>
          <p:cNvSpPr txBox="1">
            <a:spLocks noChangeArrowheads="1"/>
          </p:cNvSpPr>
          <p:nvPr/>
        </p:nvSpPr>
        <p:spPr bwMode="auto">
          <a:xfrm>
            <a:off x="129397" y="93124"/>
            <a:ext cx="7927675"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Conclusão</a:t>
            </a:r>
          </a:p>
        </p:txBody>
      </p:sp>
      <p:sp>
        <p:nvSpPr>
          <p:cNvPr id="3" name="CaixaDeTexto 2">
            <a:extLst>
              <a:ext uri="{FF2B5EF4-FFF2-40B4-BE49-F238E27FC236}">
                <a16:creationId xmlns:a16="http://schemas.microsoft.com/office/drawing/2014/main" id="{7EE5D255-8E61-0A25-077E-CFD9E6DBAC50}"/>
              </a:ext>
            </a:extLst>
          </p:cNvPr>
          <p:cNvSpPr txBox="1"/>
          <p:nvPr/>
        </p:nvSpPr>
        <p:spPr>
          <a:xfrm>
            <a:off x="233323" y="1118066"/>
            <a:ext cx="8623293" cy="5078313"/>
          </a:xfrm>
          <a:prstGeom prst="rect">
            <a:avLst/>
          </a:prstGeom>
          <a:noFill/>
        </p:spPr>
        <p:txBody>
          <a:bodyPr wrap="square" rtlCol="0">
            <a:spAutoFit/>
          </a:bodyPr>
          <a:lstStyle/>
          <a:p>
            <a:r>
              <a:rPr lang="pt-BR" b="1" dirty="0"/>
              <a:t>Viabilidade</a:t>
            </a:r>
          </a:p>
          <a:p>
            <a:r>
              <a:rPr lang="pt-BR" dirty="0"/>
              <a:t>Algoritmos de ML mostram alta capacidade preditiva para transporte rodoviário no Mercosul.</a:t>
            </a:r>
          </a:p>
          <a:p>
            <a:endParaRPr lang="pt-BR" dirty="0"/>
          </a:p>
          <a:p>
            <a:r>
              <a:rPr lang="pt-BR" b="1" dirty="0"/>
              <a:t>Destaque</a:t>
            </a:r>
          </a:p>
          <a:p>
            <a:r>
              <a:rPr lang="pt-BR" dirty="0"/>
              <a:t>Modelos "ensemble" (especialmente </a:t>
            </a:r>
            <a:r>
              <a:rPr lang="pt-BR" dirty="0" err="1"/>
              <a:t>XGBoost</a:t>
            </a:r>
            <a:r>
              <a:rPr lang="pt-BR" dirty="0"/>
              <a:t>) foram os mais eficazes.</a:t>
            </a:r>
          </a:p>
          <a:p>
            <a:endParaRPr lang="pt-BR" dirty="0"/>
          </a:p>
          <a:p>
            <a:r>
              <a:rPr lang="pt-BR" b="1" dirty="0"/>
              <a:t>Aplicação</a:t>
            </a:r>
          </a:p>
          <a:p>
            <a:r>
              <a:rPr lang="pt-BR" dirty="0"/>
              <a:t>Uso de estados da viagem de 1 a 4 aprimora a previsões.</a:t>
            </a:r>
          </a:p>
          <a:p>
            <a:endParaRPr lang="pt-BR" b="1" dirty="0"/>
          </a:p>
          <a:p>
            <a:r>
              <a:rPr lang="pt-BR" b="1" dirty="0"/>
              <a:t>Limitações</a:t>
            </a:r>
            <a:endParaRPr lang="pt-BR" dirty="0"/>
          </a:p>
          <a:p>
            <a:r>
              <a:rPr lang="pt-BR" dirty="0"/>
              <a:t>Estudo de caso único (generalização cautelosa)</a:t>
            </a:r>
          </a:p>
          <a:p>
            <a:r>
              <a:rPr lang="pt-BR" dirty="0"/>
              <a:t>Qualidade dos dados (quilometragem e hora de coleta estimada) afeta desempenho.</a:t>
            </a:r>
          </a:p>
          <a:p>
            <a:endParaRPr lang="pt-BR" b="1" dirty="0"/>
          </a:p>
          <a:p>
            <a:r>
              <a:rPr lang="pt-BR" b="1" dirty="0"/>
              <a:t>Futuro</a:t>
            </a:r>
            <a:endParaRPr lang="pt-BR" dirty="0"/>
          </a:p>
          <a:p>
            <a:pPr lvl="1"/>
            <a:r>
              <a:rPr lang="pt-BR" dirty="0"/>
              <a:t>Expandir dados (múltiplas transportadoras).</a:t>
            </a:r>
          </a:p>
          <a:p>
            <a:pPr lvl="1"/>
            <a:r>
              <a:rPr lang="pt-BR" dirty="0"/>
              <a:t>Incluir variáveis externas (clima, economia, greves).</a:t>
            </a:r>
          </a:p>
          <a:p>
            <a:pPr lvl="1"/>
            <a:r>
              <a:rPr lang="pt-BR" dirty="0"/>
              <a:t>Implementar sistema integrado com retreinamento automatizado. </a:t>
            </a:r>
            <a:r>
              <a:rPr lang="pt-BR" sz="1400" i="1" dirty="0">
                <a:solidFill>
                  <a:srgbClr val="FF0000"/>
                </a:solidFill>
              </a:rPr>
              <a:t>* Em implantação</a:t>
            </a:r>
            <a:endParaRPr lang="pt-BR" i="1" dirty="0">
              <a:solidFill>
                <a:srgbClr val="FF0000"/>
              </a:solidFill>
            </a:endParaRPr>
          </a:p>
        </p:txBody>
      </p:sp>
      <p:pic>
        <p:nvPicPr>
          <p:cNvPr id="4" name="Imagem 4" descr="Desenho com traços pretos em fundo branco&#10;&#10;Descrição gerada automaticamente com confiança média">
            <a:extLst>
              <a:ext uri="{FF2B5EF4-FFF2-40B4-BE49-F238E27FC236}">
                <a16:creationId xmlns:a16="http://schemas.microsoft.com/office/drawing/2014/main" id="{25384187-9306-5340-7012-737597F2A40C}"/>
              </a:ext>
            </a:extLst>
          </p:cNvPr>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9189049" y="851020"/>
            <a:ext cx="2692400" cy="448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23546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2A2BA-8E42-31C6-DD49-1E5AC383EE4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9452383-BC58-AE11-097D-5B20E97A4965}"/>
              </a:ext>
            </a:extLst>
          </p:cNvPr>
          <p:cNvSpPr txBox="1">
            <a:spLocks noChangeArrowheads="1"/>
          </p:cNvSpPr>
          <p:nvPr/>
        </p:nvSpPr>
        <p:spPr bwMode="auto">
          <a:xfrm>
            <a:off x="129397" y="93124"/>
            <a:ext cx="7927675" cy="1097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4800" dirty="0">
                <a:solidFill>
                  <a:srgbClr val="002060"/>
                </a:solidFill>
                <a:latin typeface="Poppins SemiBold" panose="00000700000000000000" pitchFamily="2" charset="0"/>
                <a:cs typeface="Poppins SemiBold" panose="00000700000000000000" pitchFamily="2" charset="0"/>
              </a:rPr>
              <a:t>Referências</a:t>
            </a:r>
          </a:p>
        </p:txBody>
      </p:sp>
      <p:sp>
        <p:nvSpPr>
          <p:cNvPr id="7" name="CaixaDeTexto 6">
            <a:extLst>
              <a:ext uri="{FF2B5EF4-FFF2-40B4-BE49-F238E27FC236}">
                <a16:creationId xmlns:a16="http://schemas.microsoft.com/office/drawing/2014/main" id="{0092B163-7BBC-5998-E42C-9441299141DB}"/>
              </a:ext>
            </a:extLst>
          </p:cNvPr>
          <p:cNvSpPr txBox="1"/>
          <p:nvPr/>
        </p:nvSpPr>
        <p:spPr>
          <a:xfrm>
            <a:off x="129397" y="1012455"/>
            <a:ext cx="11933206" cy="5678478"/>
          </a:xfrm>
          <a:prstGeom prst="rect">
            <a:avLst/>
          </a:prstGeom>
          <a:noFill/>
        </p:spPr>
        <p:txBody>
          <a:bodyPr wrap="square" rtlCol="0">
            <a:spAutoFit/>
          </a:bodyPr>
          <a:lstStyle/>
          <a:p>
            <a:r>
              <a:rPr lang="pt-BR" sz="1100" dirty="0"/>
              <a:t>Associação Brasileira de Transportadores Internacionais [ABTI]. 2020. Cenário do Transporte: edição nº 56. Disponível em: &lt;https://www.abti.org.br/</a:t>
            </a:r>
            <a:r>
              <a:rPr lang="pt-BR" sz="1100" dirty="0" err="1"/>
              <a:t>images</a:t>
            </a:r>
            <a:r>
              <a:rPr lang="pt-BR" sz="1100" dirty="0"/>
              <a:t>/</a:t>
            </a:r>
            <a:r>
              <a:rPr lang="pt-BR" sz="1100" dirty="0" err="1"/>
              <a:t>cenario</a:t>
            </a:r>
            <a:r>
              <a:rPr lang="pt-BR" sz="1100" dirty="0"/>
              <a:t>-do-transporte/</a:t>
            </a:r>
            <a:r>
              <a:rPr lang="pt-BR" sz="1100" dirty="0" err="1"/>
              <a:t>pdfs</a:t>
            </a:r>
            <a:r>
              <a:rPr lang="pt-BR" sz="1100" dirty="0"/>
              <a:t>/56.pdf&gt;. Acesso em: 16 março 2025.</a:t>
            </a:r>
            <a:br>
              <a:rPr lang="pt-BR" sz="1100" dirty="0"/>
            </a:br>
            <a:endParaRPr lang="pt-BR" sz="1100" dirty="0"/>
          </a:p>
          <a:p>
            <a:r>
              <a:rPr lang="pt-BR" sz="1100" dirty="0"/>
              <a:t>Associação Brasileira de Transportadores Internacionais [ABTI]. 2021. Cenário do Transporte: edição nº 63. Disponível em: &lt;https://www.abti.org.br/</a:t>
            </a:r>
            <a:r>
              <a:rPr lang="pt-BR" sz="1100" dirty="0" err="1"/>
              <a:t>images</a:t>
            </a:r>
            <a:r>
              <a:rPr lang="pt-BR" sz="1100" dirty="0"/>
              <a:t>/</a:t>
            </a:r>
            <a:r>
              <a:rPr lang="pt-BR" sz="1100" dirty="0" err="1"/>
              <a:t>cenario</a:t>
            </a:r>
            <a:r>
              <a:rPr lang="pt-BR" sz="1100" dirty="0"/>
              <a:t>-do-transporte/</a:t>
            </a:r>
            <a:r>
              <a:rPr lang="pt-BR" sz="1100" dirty="0" err="1"/>
              <a:t>pdfs</a:t>
            </a:r>
            <a:r>
              <a:rPr lang="pt-BR" sz="1100" dirty="0"/>
              <a:t>/63.pdf&gt;. </a:t>
            </a:r>
            <a:r>
              <a:rPr lang="en-US" sz="1100" dirty="0" err="1"/>
              <a:t>Acesso</a:t>
            </a:r>
            <a:r>
              <a:rPr lang="en-US" sz="1100" dirty="0"/>
              <a:t> </a:t>
            </a:r>
            <a:r>
              <a:rPr lang="en-US" sz="1100" dirty="0" err="1"/>
              <a:t>em</a:t>
            </a:r>
            <a:r>
              <a:rPr lang="en-US" sz="1100" dirty="0"/>
              <a:t>: 16 mar. 2025.</a:t>
            </a:r>
            <a:endParaRPr lang="pt-BR" sz="1100" dirty="0"/>
          </a:p>
          <a:p>
            <a:r>
              <a:rPr lang="en-US" sz="1100" dirty="0"/>
              <a:t> </a:t>
            </a:r>
            <a:endParaRPr lang="pt-BR" sz="1100" dirty="0"/>
          </a:p>
          <a:p>
            <a:r>
              <a:rPr lang="en-US" sz="1100" dirty="0" err="1"/>
              <a:t>Breiman</a:t>
            </a:r>
            <a:r>
              <a:rPr lang="en-US" sz="1100" dirty="0"/>
              <a:t>, L. 2001. Random forests. Machine Learning 45(1): 5-32.</a:t>
            </a:r>
            <a:endParaRPr lang="pt-BR" sz="1100" dirty="0"/>
          </a:p>
          <a:p>
            <a:r>
              <a:rPr lang="en-US" sz="1100" dirty="0"/>
              <a:t> </a:t>
            </a:r>
            <a:endParaRPr lang="pt-BR" sz="1100" dirty="0"/>
          </a:p>
          <a:p>
            <a:r>
              <a:rPr lang="en-US" sz="1100" dirty="0"/>
              <a:t>Dougherty, J.; </a:t>
            </a:r>
            <a:r>
              <a:rPr lang="en-US" sz="1100" dirty="0" err="1"/>
              <a:t>Kohavi</a:t>
            </a:r>
            <a:r>
              <a:rPr lang="en-US" sz="1100" dirty="0"/>
              <a:t>, R.; </a:t>
            </a:r>
            <a:r>
              <a:rPr lang="en-US" sz="1100" dirty="0" err="1"/>
              <a:t>Sahami</a:t>
            </a:r>
            <a:r>
              <a:rPr lang="en-US" sz="1100" dirty="0"/>
              <a:t>, M. 1995. Supervised and unsupervised discretization of continuous features. In: International Conference on Machine Learning, 12., 1995, Tahoe City, CA, USA. </a:t>
            </a:r>
            <a:r>
              <a:rPr lang="pt-BR" sz="1100" dirty="0" err="1"/>
              <a:t>Proceedings</a:t>
            </a:r>
            <a:r>
              <a:rPr lang="pt-BR" sz="1100" dirty="0"/>
              <a:t>... p. 194-202.</a:t>
            </a:r>
          </a:p>
          <a:p>
            <a:r>
              <a:rPr lang="pt-BR" sz="1100" dirty="0"/>
              <a:t> </a:t>
            </a:r>
          </a:p>
          <a:p>
            <a:r>
              <a:rPr lang="pt-BR" sz="1100" dirty="0"/>
              <a:t>Fávero, L.P.; </a:t>
            </a:r>
            <a:r>
              <a:rPr lang="pt-BR" sz="1100" dirty="0" err="1"/>
              <a:t>Belfiore</a:t>
            </a:r>
            <a:r>
              <a:rPr lang="pt-BR" sz="1100" dirty="0"/>
              <a:t>, P. 2024. </a:t>
            </a:r>
            <a:r>
              <a:rPr lang="pt-BR" sz="1100" b="1" dirty="0"/>
              <a:t>Manual de Análise de Dados</a:t>
            </a:r>
            <a:r>
              <a:rPr lang="pt-BR" sz="1100" dirty="0"/>
              <a:t>: Estatística e Machine Learning com Excel®, SPSS®, R® e Python®. 2. ed. LTC, Rio de Janeiro, RJ, Brasil.</a:t>
            </a:r>
          </a:p>
          <a:p>
            <a:r>
              <a:rPr lang="fr-FR" sz="1100" dirty="0"/>
              <a:t> </a:t>
            </a:r>
            <a:endParaRPr lang="pt-BR" sz="1100" dirty="0"/>
          </a:p>
          <a:p>
            <a:r>
              <a:rPr lang="en-US" sz="1100" dirty="0"/>
              <a:t>Friedman, J.H. 2001. Greedy function approximation: a gradient boosting machine. Annals of Statistics 29(5): 1189-1232.</a:t>
            </a:r>
            <a:endParaRPr lang="pt-BR" sz="1100" dirty="0"/>
          </a:p>
          <a:p>
            <a:r>
              <a:rPr lang="en-US" sz="1100" dirty="0"/>
              <a:t> </a:t>
            </a:r>
            <a:endParaRPr lang="pt-BR" sz="1100" dirty="0"/>
          </a:p>
          <a:p>
            <a:r>
              <a:rPr lang="en-US" sz="1100" dirty="0"/>
              <a:t>Goodfellow, I.; Bengio, Y.; Courville, A. 2016. Deep Learning. MIT Press, Cambridge, MA, EUA.</a:t>
            </a:r>
            <a:endParaRPr lang="pt-BR" sz="1100" dirty="0"/>
          </a:p>
          <a:p>
            <a:r>
              <a:rPr lang="en-US" sz="1100" dirty="0"/>
              <a:t> </a:t>
            </a:r>
            <a:endParaRPr lang="pt-BR" sz="1100" dirty="0"/>
          </a:p>
          <a:p>
            <a:r>
              <a:rPr lang="en-US" sz="1100" dirty="0"/>
              <a:t>Hastie, T.; </a:t>
            </a:r>
            <a:r>
              <a:rPr lang="en-US" sz="1100" dirty="0" err="1"/>
              <a:t>Tibshirani</a:t>
            </a:r>
            <a:r>
              <a:rPr lang="en-US" sz="1100" dirty="0"/>
              <a:t>, R.; Friedman, J. 2009. The elements of statistical learning: data mining, inference, and prediction. 2. ed. Springer, New York, NY, EUA. </a:t>
            </a:r>
            <a:r>
              <a:rPr lang="pt-BR" sz="1100" dirty="0"/>
              <a:t>Disponível em: &lt;https://web.stanford.edu/~</a:t>
            </a:r>
            <a:r>
              <a:rPr lang="pt-BR" sz="1100" dirty="0" err="1"/>
              <a:t>hastie</a:t>
            </a:r>
            <a:r>
              <a:rPr lang="pt-BR" sz="1100" dirty="0"/>
              <a:t>/</a:t>
            </a:r>
            <a:r>
              <a:rPr lang="pt-BR" sz="1100" dirty="0" err="1"/>
              <a:t>ElemStatLearn</a:t>
            </a:r>
            <a:r>
              <a:rPr lang="pt-BR" sz="1100" dirty="0"/>
              <a:t>/&gt;. Acesso em: 16 mar. 2025.</a:t>
            </a:r>
          </a:p>
          <a:p>
            <a:r>
              <a:rPr lang="pt-BR" sz="1100" dirty="0"/>
              <a:t> </a:t>
            </a:r>
          </a:p>
          <a:p>
            <a:r>
              <a:rPr lang="pt-BR" sz="1100" dirty="0"/>
              <a:t>Machado, F.C.A.P.; Maciel, J.C. 2024. </a:t>
            </a:r>
            <a:r>
              <a:rPr lang="pt-BR" sz="1100" dirty="0" err="1"/>
              <a:t>En</a:t>
            </a:r>
            <a:r>
              <a:rPr lang="pt-BR" sz="1100" dirty="0"/>
              <a:t> </a:t>
            </a:r>
            <a:r>
              <a:rPr lang="pt-BR" sz="1100" dirty="0" err="1"/>
              <a:t>los</a:t>
            </a:r>
            <a:r>
              <a:rPr lang="pt-BR" sz="1100" dirty="0"/>
              <a:t> </a:t>
            </a:r>
            <a:r>
              <a:rPr lang="pt-BR" sz="1100" dirty="0" err="1"/>
              <a:t>márgenes</a:t>
            </a:r>
            <a:r>
              <a:rPr lang="pt-BR" sz="1100" dirty="0"/>
              <a:t> de ruta: discursos sobre </a:t>
            </a:r>
            <a:r>
              <a:rPr lang="pt-BR" sz="1100" dirty="0" err="1"/>
              <a:t>desarrollo</a:t>
            </a:r>
            <a:r>
              <a:rPr lang="pt-BR" sz="1100" dirty="0"/>
              <a:t> </a:t>
            </a:r>
            <a:r>
              <a:rPr lang="pt-BR" sz="1100" dirty="0" err="1"/>
              <a:t>en</a:t>
            </a:r>
            <a:r>
              <a:rPr lang="pt-BR" sz="1100" dirty="0"/>
              <a:t> </a:t>
            </a:r>
            <a:r>
              <a:rPr lang="pt-BR" sz="1100" dirty="0" err="1"/>
              <a:t>la</a:t>
            </a:r>
            <a:r>
              <a:rPr lang="pt-BR" sz="1100" dirty="0"/>
              <a:t> cobertura </a:t>
            </a:r>
            <a:r>
              <a:rPr lang="pt-BR" sz="1100" dirty="0" err="1"/>
              <a:t>periodística</a:t>
            </a:r>
            <a:r>
              <a:rPr lang="pt-BR" sz="1100" dirty="0"/>
              <a:t> de </a:t>
            </a:r>
            <a:r>
              <a:rPr lang="pt-BR" sz="1100" dirty="0" err="1"/>
              <a:t>la</a:t>
            </a:r>
            <a:r>
              <a:rPr lang="pt-BR" sz="1100" dirty="0"/>
              <a:t> RILA. Interações (Campo Grande) 24(3): 911-933.</a:t>
            </a:r>
          </a:p>
          <a:p>
            <a:r>
              <a:rPr lang="pt-BR" sz="1100" dirty="0"/>
              <a:t> </a:t>
            </a:r>
          </a:p>
          <a:p>
            <a:r>
              <a:rPr lang="pt-BR" sz="1100" dirty="0"/>
              <a:t>Poder360. 2023. Brasil responde por 72% do PIB nominal do Mercosul. Disponível em: &lt;https://www.poder360.com.br/economia/brasil-responde-por-72-do-pib-nominal-do-mercosul/&gt;. Acesso em: 16 mar. 2025.</a:t>
            </a:r>
          </a:p>
          <a:p>
            <a:r>
              <a:rPr lang="pt-BR" sz="1100" dirty="0"/>
              <a:t> </a:t>
            </a:r>
          </a:p>
          <a:p>
            <a:r>
              <a:rPr lang="pt-BR" sz="1100" dirty="0"/>
              <a:t>Servos, N.; Liu, X.; </a:t>
            </a:r>
            <a:r>
              <a:rPr lang="pt-BR" sz="1100" dirty="0" err="1"/>
              <a:t>Teucke</a:t>
            </a:r>
            <a:r>
              <a:rPr lang="pt-BR" sz="1100" dirty="0"/>
              <a:t>, M.; </a:t>
            </a:r>
            <a:r>
              <a:rPr lang="pt-BR" sz="1100" dirty="0" err="1"/>
              <a:t>Freitag</a:t>
            </a:r>
            <a:r>
              <a:rPr lang="pt-BR" sz="1100" dirty="0"/>
              <a:t>, M.. </a:t>
            </a:r>
            <a:r>
              <a:rPr lang="en-US" sz="1100" dirty="0"/>
              <a:t>2019</a:t>
            </a:r>
            <a:r>
              <a:rPr lang="en-US" sz="1100" b="1" dirty="0"/>
              <a:t>. Travel time prediction in a multimodal freight transport relation using machine learning algorithms</a:t>
            </a:r>
            <a:r>
              <a:rPr lang="en-US" sz="1100" dirty="0"/>
              <a:t>. In: </a:t>
            </a:r>
            <a:r>
              <a:rPr lang="en-US" sz="1100" dirty="0" err="1"/>
              <a:t>Ieee</a:t>
            </a:r>
            <a:r>
              <a:rPr lang="en-US" sz="1100" dirty="0"/>
              <a:t> International Conference On Intelligent Transportation Systems, 22., 2019, Auckland, Nova </a:t>
            </a:r>
            <a:r>
              <a:rPr lang="en-US" sz="1100" dirty="0" err="1"/>
              <a:t>Zelândia</a:t>
            </a:r>
            <a:r>
              <a:rPr lang="en-US" sz="1100" dirty="0"/>
              <a:t>. Anais... p. 1-6.</a:t>
            </a:r>
            <a:endParaRPr lang="pt-BR" sz="1100" dirty="0"/>
          </a:p>
          <a:p>
            <a:r>
              <a:rPr lang="en-US" sz="1100" dirty="0"/>
              <a:t> </a:t>
            </a:r>
            <a:endParaRPr lang="pt-BR" sz="1100" dirty="0"/>
          </a:p>
          <a:p>
            <a:r>
              <a:rPr lang="en-US" sz="1100" dirty="0"/>
              <a:t>Stone, M. 1974. Cross-validatory choice and assessment of statistical predictions. Journal of the Royal Statistical Society. Series B (Methodological) 36(2): 111–147.</a:t>
            </a:r>
            <a:endParaRPr lang="pt-BR" sz="1100" dirty="0"/>
          </a:p>
          <a:p>
            <a:r>
              <a:rPr lang="en-US" sz="1100" dirty="0"/>
              <a:t> </a:t>
            </a:r>
            <a:endParaRPr lang="pt-BR" sz="1100" dirty="0"/>
          </a:p>
          <a:p>
            <a:r>
              <a:rPr lang="en-US" sz="1100" dirty="0"/>
              <a:t>Tsolaki, K.; Politis, S.; </a:t>
            </a:r>
            <a:r>
              <a:rPr lang="en-US" sz="1100" dirty="0" err="1"/>
              <a:t>Tsalikis</a:t>
            </a:r>
            <a:r>
              <a:rPr lang="en-US" sz="1100" dirty="0"/>
              <a:t>, E.; Charalambous, Y. 2022</a:t>
            </a:r>
            <a:r>
              <a:rPr lang="en-US" sz="1100" b="1" dirty="0"/>
              <a:t>. The role of artificial intelligence in supply chain management: a comprehensive review</a:t>
            </a:r>
            <a:r>
              <a:rPr lang="en-US" sz="1100" dirty="0"/>
              <a:t>. </a:t>
            </a:r>
            <a:r>
              <a:rPr lang="pt-BR" sz="1100" dirty="0"/>
              <a:t>Procedia Computer Science 201: 333-340.</a:t>
            </a:r>
          </a:p>
          <a:p>
            <a:endParaRPr lang="pt-BR" sz="1100" dirty="0"/>
          </a:p>
        </p:txBody>
      </p:sp>
    </p:spTree>
    <p:extLst>
      <p:ext uri="{BB962C8B-B14F-4D97-AF65-F5344CB8AC3E}">
        <p14:creationId xmlns:p14="http://schemas.microsoft.com/office/powerpoint/2010/main" val="34748314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FCD90-CE86-2956-0FE7-3EC6A6094960}"/>
            </a:ext>
          </a:extLst>
        </p:cNvPr>
        <p:cNvGrpSpPr/>
        <p:nvPr/>
      </p:nvGrpSpPr>
      <p:grpSpPr>
        <a:xfrm>
          <a:off x="0" y="0"/>
          <a:ext cx="0" cy="0"/>
          <a:chOff x="0" y="0"/>
          <a:chExt cx="0" cy="0"/>
        </a:xfrm>
      </p:grpSpPr>
      <p:sp>
        <p:nvSpPr>
          <p:cNvPr id="8" name="Título 1">
            <a:extLst>
              <a:ext uri="{FF2B5EF4-FFF2-40B4-BE49-F238E27FC236}">
                <a16:creationId xmlns:a16="http://schemas.microsoft.com/office/drawing/2014/main" id="{2F8308F0-144B-6E3A-A738-8A8F7992F07A}"/>
              </a:ext>
            </a:extLst>
          </p:cNvPr>
          <p:cNvSpPr txBox="1">
            <a:spLocks noChangeArrowheads="1"/>
          </p:cNvSpPr>
          <p:nvPr/>
        </p:nvSpPr>
        <p:spPr bwMode="auto">
          <a:xfrm>
            <a:off x="104501" y="365167"/>
            <a:ext cx="5640689" cy="647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1400" dirty="0">
                <a:solidFill>
                  <a:srgbClr val="002060"/>
                </a:solidFill>
                <a:latin typeface="Poppins SemiBold" panose="00000700000000000000" pitchFamily="2" charset="0"/>
                <a:cs typeface="Poppins SemiBold" panose="00000700000000000000" pitchFamily="2" charset="0"/>
              </a:rPr>
              <a:t>Todas os transportes agora possuem previsão de descarga</a:t>
            </a:r>
          </a:p>
        </p:txBody>
      </p:sp>
      <p:pic>
        <p:nvPicPr>
          <p:cNvPr id="3" name="Imagem 2">
            <a:extLst>
              <a:ext uri="{FF2B5EF4-FFF2-40B4-BE49-F238E27FC236}">
                <a16:creationId xmlns:a16="http://schemas.microsoft.com/office/drawing/2014/main" id="{B56E67E7-B3D4-BF1E-DD52-D6FBB4F726B9}"/>
              </a:ext>
            </a:extLst>
          </p:cNvPr>
          <p:cNvPicPr>
            <a:picLocks noChangeAspect="1"/>
          </p:cNvPicPr>
          <p:nvPr/>
        </p:nvPicPr>
        <p:blipFill>
          <a:blip r:embed="rId2"/>
          <a:stretch>
            <a:fillRect/>
          </a:stretch>
        </p:blipFill>
        <p:spPr>
          <a:xfrm>
            <a:off x="104502" y="1070996"/>
            <a:ext cx="5296496" cy="2358004"/>
          </a:xfrm>
          <a:prstGeom prst="rect">
            <a:avLst/>
          </a:prstGeom>
        </p:spPr>
      </p:pic>
      <p:sp>
        <p:nvSpPr>
          <p:cNvPr id="4" name="Título 1">
            <a:extLst>
              <a:ext uri="{FF2B5EF4-FFF2-40B4-BE49-F238E27FC236}">
                <a16:creationId xmlns:a16="http://schemas.microsoft.com/office/drawing/2014/main" id="{FA7EC5CC-AEAC-1520-BE01-DD96B657CCFA}"/>
              </a:ext>
            </a:extLst>
          </p:cNvPr>
          <p:cNvSpPr txBox="1">
            <a:spLocks noChangeArrowheads="1"/>
          </p:cNvSpPr>
          <p:nvPr/>
        </p:nvSpPr>
        <p:spPr bwMode="auto">
          <a:xfrm>
            <a:off x="104503" y="31330"/>
            <a:ext cx="11592340" cy="46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2400" dirty="0">
                <a:solidFill>
                  <a:srgbClr val="002060"/>
                </a:solidFill>
                <a:latin typeface="Poppins SemiBold" panose="00000700000000000000" pitchFamily="2" charset="0"/>
                <a:cs typeface="Poppins SemiBold" panose="00000700000000000000" pitchFamily="2" charset="0"/>
              </a:rPr>
              <a:t>Sistema implantando e operacional em 15/10/2025</a:t>
            </a:r>
          </a:p>
        </p:txBody>
      </p:sp>
      <p:sp>
        <p:nvSpPr>
          <p:cNvPr id="2" name="Título 1">
            <a:extLst>
              <a:ext uri="{FF2B5EF4-FFF2-40B4-BE49-F238E27FC236}">
                <a16:creationId xmlns:a16="http://schemas.microsoft.com/office/drawing/2014/main" id="{2C1A7644-17A7-11CD-AA5B-4B8A6A252779}"/>
              </a:ext>
            </a:extLst>
          </p:cNvPr>
          <p:cNvSpPr txBox="1">
            <a:spLocks noChangeArrowheads="1"/>
          </p:cNvSpPr>
          <p:nvPr/>
        </p:nvSpPr>
        <p:spPr bwMode="auto">
          <a:xfrm>
            <a:off x="6096000" y="4279558"/>
            <a:ext cx="6334442" cy="46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1400" dirty="0">
                <a:solidFill>
                  <a:srgbClr val="002060"/>
                </a:solidFill>
                <a:latin typeface="Poppins SemiBold" panose="00000700000000000000" pitchFamily="2" charset="0"/>
                <a:cs typeface="Poppins SemiBold" panose="00000700000000000000" pitchFamily="2" charset="0"/>
              </a:rPr>
              <a:t>Envio Whatsapp para o cliente com a previsão de entrega</a:t>
            </a:r>
          </a:p>
        </p:txBody>
      </p:sp>
      <p:pic>
        <p:nvPicPr>
          <p:cNvPr id="5" name="Imagem 4">
            <a:extLst>
              <a:ext uri="{FF2B5EF4-FFF2-40B4-BE49-F238E27FC236}">
                <a16:creationId xmlns:a16="http://schemas.microsoft.com/office/drawing/2014/main" id="{ED8F9484-6A90-0B21-E00E-569C8ABA2B14}"/>
              </a:ext>
            </a:extLst>
          </p:cNvPr>
          <p:cNvPicPr>
            <a:picLocks noChangeAspect="1"/>
          </p:cNvPicPr>
          <p:nvPr/>
        </p:nvPicPr>
        <p:blipFill>
          <a:blip r:embed="rId3"/>
          <a:stretch>
            <a:fillRect/>
          </a:stretch>
        </p:blipFill>
        <p:spPr>
          <a:xfrm>
            <a:off x="6096000" y="5016452"/>
            <a:ext cx="4252618" cy="1476381"/>
          </a:xfrm>
          <a:prstGeom prst="rect">
            <a:avLst/>
          </a:prstGeom>
        </p:spPr>
      </p:pic>
      <p:pic>
        <p:nvPicPr>
          <p:cNvPr id="6" name="Imagem 5">
            <a:extLst>
              <a:ext uri="{FF2B5EF4-FFF2-40B4-BE49-F238E27FC236}">
                <a16:creationId xmlns:a16="http://schemas.microsoft.com/office/drawing/2014/main" id="{46395F75-3D82-2E31-8E63-A26D7665C1AD}"/>
              </a:ext>
            </a:extLst>
          </p:cNvPr>
          <p:cNvPicPr>
            <a:picLocks noChangeAspect="1"/>
          </p:cNvPicPr>
          <p:nvPr/>
        </p:nvPicPr>
        <p:blipFill>
          <a:blip r:embed="rId4"/>
          <a:stretch>
            <a:fillRect/>
          </a:stretch>
        </p:blipFill>
        <p:spPr>
          <a:xfrm>
            <a:off x="104502" y="4078022"/>
            <a:ext cx="5296496" cy="2748648"/>
          </a:xfrm>
          <a:prstGeom prst="rect">
            <a:avLst/>
          </a:prstGeom>
        </p:spPr>
      </p:pic>
      <p:sp>
        <p:nvSpPr>
          <p:cNvPr id="7" name="Título 1">
            <a:extLst>
              <a:ext uri="{FF2B5EF4-FFF2-40B4-BE49-F238E27FC236}">
                <a16:creationId xmlns:a16="http://schemas.microsoft.com/office/drawing/2014/main" id="{5E89AE13-8A50-35E5-59C0-ABD0A4FD3143}"/>
              </a:ext>
            </a:extLst>
          </p:cNvPr>
          <p:cNvSpPr txBox="1">
            <a:spLocks noChangeArrowheads="1"/>
          </p:cNvSpPr>
          <p:nvPr/>
        </p:nvSpPr>
        <p:spPr bwMode="auto">
          <a:xfrm>
            <a:off x="0" y="3546447"/>
            <a:ext cx="5640689" cy="647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1400" dirty="0">
                <a:solidFill>
                  <a:srgbClr val="002060"/>
                </a:solidFill>
                <a:latin typeface="Poppins SemiBold" panose="00000700000000000000" pitchFamily="2" charset="0"/>
                <a:cs typeface="Poppins SemiBold" panose="00000700000000000000" pitchFamily="2" charset="0"/>
              </a:rPr>
              <a:t>Disponibilidade futura de veículos baseada ML</a:t>
            </a:r>
          </a:p>
        </p:txBody>
      </p:sp>
      <p:pic>
        <p:nvPicPr>
          <p:cNvPr id="9" name="Imagem 8" descr="Interface gráfica do usuário, Aplicativo, Tabela, Excel&#10;&#10;O conteúdo gerado por IA pode estar incorreto.">
            <a:extLst>
              <a:ext uri="{FF2B5EF4-FFF2-40B4-BE49-F238E27FC236}">
                <a16:creationId xmlns:a16="http://schemas.microsoft.com/office/drawing/2014/main" id="{B6FE2AB6-926B-1782-5EDE-137EDA9AC3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012272"/>
            <a:ext cx="5625176" cy="3181280"/>
          </a:xfrm>
          <a:prstGeom prst="rect">
            <a:avLst/>
          </a:prstGeom>
        </p:spPr>
      </p:pic>
      <p:sp>
        <p:nvSpPr>
          <p:cNvPr id="10" name="Título 1">
            <a:extLst>
              <a:ext uri="{FF2B5EF4-FFF2-40B4-BE49-F238E27FC236}">
                <a16:creationId xmlns:a16="http://schemas.microsoft.com/office/drawing/2014/main" id="{77BB45D1-71F6-FA7C-A3F7-E3B78836131E}"/>
              </a:ext>
            </a:extLst>
          </p:cNvPr>
          <p:cNvSpPr txBox="1">
            <a:spLocks noChangeArrowheads="1"/>
          </p:cNvSpPr>
          <p:nvPr/>
        </p:nvSpPr>
        <p:spPr bwMode="auto">
          <a:xfrm>
            <a:off x="6096000" y="365167"/>
            <a:ext cx="5647308" cy="647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pt-BR" altLang="pt-BR" sz="1400" dirty="0">
                <a:solidFill>
                  <a:srgbClr val="002060"/>
                </a:solidFill>
                <a:latin typeface="Poppins SemiBold" panose="00000700000000000000" pitchFamily="2" charset="0"/>
                <a:cs typeface="Poppins SemiBold" panose="00000700000000000000" pitchFamily="2" charset="0"/>
              </a:rPr>
              <a:t>Medição da acurácia do ML em tempo real</a:t>
            </a:r>
          </a:p>
        </p:txBody>
      </p:sp>
    </p:spTree>
    <p:extLst>
      <p:ext uri="{BB962C8B-B14F-4D97-AF65-F5344CB8AC3E}">
        <p14:creationId xmlns:p14="http://schemas.microsoft.com/office/powerpoint/2010/main" val="2475183795"/>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ersonalizar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08CFA7B293EDBE4DB98FBC161D82B39F" ma:contentTypeVersion="15" ma:contentTypeDescription="Crie um novo documento." ma:contentTypeScope="" ma:versionID="ed78836dbbd60ef5b47f46abba0ddc66">
  <xsd:schema xmlns:xsd="http://www.w3.org/2001/XMLSchema" xmlns:xs="http://www.w3.org/2001/XMLSchema" xmlns:p="http://schemas.microsoft.com/office/2006/metadata/properties" xmlns:ns2="2c89dc19-a755-4b1f-8ccb-ddc282e02978" xmlns:ns3="1e7d8aaf-77fb-4419-819f-502bcc31ffe3" targetNamespace="http://schemas.microsoft.com/office/2006/metadata/properties" ma:root="true" ma:fieldsID="f28b1225859e7fd7734d1009df438026" ns2:_="" ns3:_="">
    <xsd:import namespace="2c89dc19-a755-4b1f-8ccb-ddc282e02978"/>
    <xsd:import namespace="1e7d8aaf-77fb-4419-819f-502bcc31ffe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Loca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dc19-a755-4b1f-8ccb-ddc282e02978" elementFormDefault="qualified">
    <xsd:import namespace="http://schemas.microsoft.com/office/2006/documentManagement/types"/>
    <xsd:import namespace="http://schemas.microsoft.com/office/infopath/2007/PartnerControls"/>
    <xsd:element name="SharedWithUsers" ma:index="8"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hes de Compartilhado Com" ma:internalName="SharedWithDetails" ma:readOnly="true">
      <xsd:simpleType>
        <xsd:restriction base="dms:Note">
          <xsd:maxLength value="255"/>
        </xsd:restriction>
      </xsd:simpleType>
    </xsd:element>
    <xsd:element name="TaxCatchAll" ma:index="16" nillable="true" ma:displayName="Taxonomy Catch All Column" ma:hidden="true" ma:list="{1b121cd5-3768-42a0-b312-b7830db9b9b1}" ma:internalName="TaxCatchAll" ma:showField="CatchAllData" ma:web="2c89dc19-a755-4b1f-8ccb-ddc282e0297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e7d8aaf-77fb-4419-819f-502bcc31ffe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Marcações de imagem" ma:readOnly="false" ma:fieldId="{5cf76f15-5ced-4ddc-b409-7134ff3c332f}" ma:taxonomyMulti="true" ma:sspId="cf329bc3-ce7e-4e75-9c56-962f8f350e4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e7d8aaf-77fb-4419-819f-502bcc31ffe3">
      <Terms xmlns="http://schemas.microsoft.com/office/infopath/2007/PartnerControls"/>
    </lcf76f155ced4ddcb4097134ff3c332f>
    <TaxCatchAll xmlns="2c89dc19-a755-4b1f-8ccb-ddc282e0297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5E43D43-768B-4037-BB07-231DDA2772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dc19-a755-4b1f-8ccb-ddc282e02978"/>
    <ds:schemaRef ds:uri="1e7d8aaf-77fb-4419-819f-502bcc31ff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1A62DB6-902C-42C2-8D0F-84FB049FEE65}">
  <ds:schemaRefs>
    <ds:schemaRef ds:uri="http://schemas.microsoft.com/office/2006/metadata/properties"/>
    <ds:schemaRef ds:uri="http://schemas.microsoft.com/office/infopath/2007/PartnerControls"/>
    <ds:schemaRef ds:uri="1e7d8aaf-77fb-4419-819f-502bcc31ffe3"/>
    <ds:schemaRef ds:uri="2c89dc19-a755-4b1f-8ccb-ddc282e02978"/>
  </ds:schemaRefs>
</ds:datastoreItem>
</file>

<file path=customXml/itemProps3.xml><?xml version="1.0" encoding="utf-8"?>
<ds:datastoreItem xmlns:ds="http://schemas.openxmlformats.org/officeDocument/2006/customXml" ds:itemID="{555DBCE5-0FAE-4B8C-8A8A-6EE5B61A62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12728</TotalTime>
  <Words>2095</Words>
  <Application>Microsoft Office PowerPoint</Application>
  <PresentationFormat>Widescreen</PresentationFormat>
  <Paragraphs>362</Paragraphs>
  <Slides>24</Slides>
  <Notes>0</Notes>
  <HiddenSlides>0</HiddenSlides>
  <MMClips>0</MMClips>
  <ScaleCrop>false</ScaleCrop>
  <HeadingPairs>
    <vt:vector size="6" baseType="variant">
      <vt:variant>
        <vt:lpstr>Fontes usadas</vt:lpstr>
      </vt:variant>
      <vt:variant>
        <vt:i4>8</vt:i4>
      </vt:variant>
      <vt:variant>
        <vt:lpstr>Tema</vt:lpstr>
      </vt:variant>
      <vt:variant>
        <vt:i4>2</vt:i4>
      </vt:variant>
      <vt:variant>
        <vt:lpstr>Títulos de slides</vt:lpstr>
      </vt:variant>
      <vt:variant>
        <vt:i4>24</vt:i4>
      </vt:variant>
    </vt:vector>
  </HeadingPairs>
  <TitlesOfParts>
    <vt:vector size="34" baseType="lpstr">
      <vt:lpstr>Aptos</vt:lpstr>
      <vt:lpstr>Aptos Display</vt:lpstr>
      <vt:lpstr>Arial</vt:lpstr>
      <vt:lpstr>Calibri</vt:lpstr>
      <vt:lpstr>Calibri Light</vt:lpstr>
      <vt:lpstr>Poppins SemiBold</vt:lpstr>
      <vt:lpstr>Roboto</vt:lpstr>
      <vt:lpstr>Wingdings</vt:lpstr>
      <vt:lpstr>Tema do Office</vt:lpstr>
      <vt:lpstr>Personalizar design</vt:lpstr>
      <vt:lpstr>Prazo de Entrega no Transporte Rodoviário Internacional de Cargas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do Trabalho de Conclusão de Curso</dc:title>
  <dc:creator>Nicole Dinardi</dc:creator>
  <cp:lastModifiedBy>Giuliano Curtinaz</cp:lastModifiedBy>
  <cp:revision>84</cp:revision>
  <dcterms:created xsi:type="dcterms:W3CDTF">2023-09-28T12:56:17Z</dcterms:created>
  <dcterms:modified xsi:type="dcterms:W3CDTF">2025-10-24T22:01:55Z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0x01010008CFA7B293EDBE4DB98FBC161D82B39F</vt:lpwstr>
  </property>
</Properties>
</file>