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0" r:id="rId2"/>
    <p:sldId id="258" r:id="rId3"/>
    <p:sldId id="281" r:id="rId4"/>
    <p:sldId id="259" r:id="rId5"/>
    <p:sldId id="260" r:id="rId6"/>
    <p:sldId id="266" r:id="rId7"/>
    <p:sldId id="264" r:id="rId8"/>
    <p:sldId id="263" r:id="rId9"/>
    <p:sldId id="265" r:id="rId10"/>
    <p:sldId id="267" r:id="rId11"/>
    <p:sldId id="282" r:id="rId12"/>
    <p:sldId id="283" r:id="rId13"/>
    <p:sldId id="284" r:id="rId14"/>
    <p:sldId id="278" r:id="rId15"/>
    <p:sldId id="279" r:id="rId16"/>
    <p:sldId id="261" r:id="rId17"/>
    <p:sldId id="270" r:id="rId18"/>
    <p:sldId id="271" r:id="rId19"/>
    <p:sldId id="268" r:id="rId20"/>
    <p:sldId id="269" r:id="rId21"/>
    <p:sldId id="272" r:id="rId22"/>
    <p:sldId id="273" r:id="rId23"/>
    <p:sldId id="275" r:id="rId24"/>
    <p:sldId id="274" r:id="rId25"/>
    <p:sldId id="277" r:id="rId26"/>
    <p:sldId id="285" r:id="rId27"/>
    <p:sldId id="286" r:id="rId28"/>
    <p:sldId id="287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/>
    <p:restoredTop sz="94590"/>
  </p:normalViewPr>
  <p:slideViewPr>
    <p:cSldViewPr>
      <p:cViewPr varScale="1">
        <p:scale>
          <a:sx n="99" d="100"/>
          <a:sy n="99" d="100"/>
        </p:scale>
        <p:origin x="92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3" d="100"/>
          <a:sy n="73" d="100"/>
        </p:scale>
        <p:origin x="-34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user:Dropbox:Braile:Nov%20Balan&#231;o%20Braile%20atualizado%20igmp%20(C&#243;pia%20em%20conflito%20de%20CurtinazNetBook%202014-04-2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>
        <c:manualLayout>
          <c:xMode val="edge"/>
          <c:yMode val="edge"/>
          <c:x val="0.21976110747889399"/>
          <c:y val="4.2857142857142802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LTDA'!$B$30</c:f>
              <c:strCache>
                <c:ptCount val="1"/>
                <c:pt idx="0">
                  <c:v>CGL (Cap. De Giro Líquido)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82-DF4C-B8D7-F26EBBFB5D26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82-DF4C-B8D7-F26EBBFB5D26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82-DF4C-B8D7-F26EBBFB5D26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'NOSSA EMPRESA XXX PAPÉIS LTDA'!$C$30:$I$30</c:f>
              <c:numCache>
                <c:formatCode>_-* #,##0_-;\-* #,##0_-;_-* "-"??_-;_-@_-</c:formatCode>
                <c:ptCount val="3"/>
                <c:pt idx="0">
                  <c:v>8340446.6954668798</c:v>
                </c:pt>
                <c:pt idx="1">
                  <c:v>10018692.0992049</c:v>
                </c:pt>
                <c:pt idx="2">
                  <c:v>11498710.050000001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82-DF4C-B8D7-F26EBBFB5D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083494216"/>
        <c:axId val="-2083490968"/>
      </c:lineChart>
      <c:catAx>
        <c:axId val="-2083494216"/>
        <c:scaling>
          <c:orientation val="minMax"/>
        </c:scaling>
        <c:delete val="1"/>
        <c:axPos val="b"/>
        <c:majorTickMark val="none"/>
        <c:minorTickMark val="none"/>
        <c:tickLblPos val="nextTo"/>
        <c:crossAx val="-2083490968"/>
        <c:crosses val="autoZero"/>
        <c:auto val="1"/>
        <c:lblAlgn val="ctr"/>
        <c:lblOffset val="100"/>
        <c:noMultiLvlLbl val="0"/>
      </c:catAx>
      <c:valAx>
        <c:axId val="-2083490968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-208349421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Liquidez</a:t>
            </a:r>
            <a:r>
              <a:rPr lang="en-US" dirty="0"/>
              <a:t> </a:t>
            </a:r>
            <a:r>
              <a:rPr lang="en-US" dirty="0" err="1"/>
              <a:t>Geral</a:t>
            </a:r>
            <a:endParaRPr lang="en-US" dirty="0"/>
          </a:p>
        </c:rich>
      </c:tx>
      <c:layout>
        <c:manualLayout>
          <c:xMode val="edge"/>
          <c:yMode val="edge"/>
          <c:x val="0.34093628619455102"/>
          <c:y val="3.479891123208529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LTDA'!$B$29</c:f>
              <c:strCache>
                <c:ptCount val="1"/>
                <c:pt idx="0">
                  <c:v>LIQUIDEZ GERAL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B3-F345-BEF7-DE7F99FC1E3C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B3-F345-BEF7-DE7F99FC1E3C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B3-F345-BEF7-DE7F99FC1E3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LTDA'!$D$29:$I$29</c:f>
              <c:numCache>
                <c:formatCode>_-* #,##0.00_-;\-* #,##0.00_-;_-* "-"??_-;_-@_-</c:formatCode>
                <c:ptCount val="3"/>
                <c:pt idx="0">
                  <c:v>1.5931110001042119</c:v>
                </c:pt>
                <c:pt idx="1">
                  <c:v>1.730930527581015</c:v>
                </c:pt>
                <c:pt idx="2">
                  <c:v>1.8538334470449629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B3-F345-BEF7-DE7F99FC1E3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39257976"/>
        <c:axId val="-2081114184"/>
      </c:lineChart>
      <c:catAx>
        <c:axId val="-2139257976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1114184"/>
        <c:crosses val="autoZero"/>
        <c:auto val="1"/>
        <c:lblAlgn val="ctr"/>
        <c:lblOffset val="100"/>
        <c:noMultiLvlLbl val="0"/>
      </c:catAx>
      <c:valAx>
        <c:axId val="-2081114184"/>
        <c:scaling>
          <c:orientation val="minMax"/>
        </c:scaling>
        <c:delete val="1"/>
        <c:axPos val="l"/>
        <c:numFmt formatCode="_-* #,##0.00_-;\-* #,##0.00_-;_-* &quot;-&quot;??_-;_-@_-" sourceLinked="1"/>
        <c:majorTickMark val="out"/>
        <c:minorTickMark val="none"/>
        <c:tickLblPos val="nextTo"/>
        <c:crossAx val="-213925797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LTDA'!$B$32</c:f>
              <c:strCache>
                <c:ptCount val="1"/>
                <c:pt idx="0">
                  <c:v>Endividamento Total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B4-2641-A15E-63B20FC02D29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B4-2641-A15E-63B20FC02D29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B4-2641-A15E-63B20FC02D2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LTDA'!$D$32:$I$32</c:f>
              <c:numCache>
                <c:formatCode>0.0%</c:formatCode>
                <c:ptCount val="3"/>
                <c:pt idx="0">
                  <c:v>0.61012837396171604</c:v>
                </c:pt>
                <c:pt idx="1">
                  <c:v>0.56325189967198497</c:v>
                </c:pt>
                <c:pt idx="2">
                  <c:v>0.52719109996819902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B4-2641-A15E-63B20FC02D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081162696"/>
        <c:axId val="-2086654168"/>
      </c:lineChart>
      <c:catAx>
        <c:axId val="-2081162696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6654168"/>
        <c:crosses val="autoZero"/>
        <c:auto val="1"/>
        <c:lblAlgn val="ctr"/>
        <c:lblOffset val="100"/>
        <c:noMultiLvlLbl val="0"/>
      </c:catAx>
      <c:valAx>
        <c:axId val="-2086654168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-208116269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LTDA'!$B$34</c:f>
              <c:strCache>
                <c:ptCount val="1"/>
                <c:pt idx="0">
                  <c:v>Garantia Cap. Terceiros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D6-7746-AE61-4E8264014BE1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D6-7746-AE61-4E8264014BE1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D6-7746-AE61-4E8264014BE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LTDA'!$D$34:$I$34</c:f>
              <c:numCache>
                <c:formatCode>_-* #,##0.00_-;\-* #,##0.00_-;_-* "-"??_-;_-@_-</c:formatCode>
                <c:ptCount val="3"/>
                <c:pt idx="0">
                  <c:v>0.63899933633105799</c:v>
                </c:pt>
                <c:pt idx="1">
                  <c:v>0.77540457578990596</c:v>
                </c:pt>
                <c:pt idx="2">
                  <c:v>0.89684535965908896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D6-7746-AE61-4E8264014BE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07594872"/>
        <c:axId val="-2107452104"/>
      </c:lineChart>
      <c:catAx>
        <c:axId val="-210759487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107452104"/>
        <c:crosses val="autoZero"/>
        <c:auto val="1"/>
        <c:lblAlgn val="ctr"/>
        <c:lblOffset val="100"/>
        <c:noMultiLvlLbl val="0"/>
      </c:catAx>
      <c:valAx>
        <c:axId val="-2107452104"/>
        <c:scaling>
          <c:orientation val="minMax"/>
        </c:scaling>
        <c:delete val="1"/>
        <c:axPos val="l"/>
        <c:numFmt formatCode="_-* #,##0.00_-;\-* #,##0.00_-;_-* &quot;-&quot;??_-;_-@_-" sourceLinked="1"/>
        <c:majorTickMark val="out"/>
        <c:minorTickMark val="none"/>
        <c:tickLblPos val="nextTo"/>
        <c:crossAx val="-2107594872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LTDA'!$B$45</c:f>
              <c:strCache>
                <c:ptCount val="1"/>
                <c:pt idx="0">
                  <c:v>Prazo Médio de Estocagem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D2-D946-B299-DFC9D946E5BD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D2-D946-B299-DFC9D946E5BD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D2-D946-B299-DFC9D946E5B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LTDA'!$D$45:$I$45</c:f>
              <c:numCache>
                <c:formatCode>_-* #,##0_-;\-* #,##0_-;_-* "-"??_-;_-@_-</c:formatCode>
                <c:ptCount val="3"/>
                <c:pt idx="0">
                  <c:v>60.158550775503969</c:v>
                </c:pt>
                <c:pt idx="1">
                  <c:v>61.024898997323056</c:v>
                </c:pt>
                <c:pt idx="2">
                  <c:v>55.436291630607393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D2-D946-B299-DFC9D946E5B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11642984"/>
        <c:axId val="-2087002888"/>
      </c:lineChart>
      <c:catAx>
        <c:axId val="-2111642984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7002888"/>
        <c:crosses val="autoZero"/>
        <c:auto val="1"/>
        <c:lblAlgn val="ctr"/>
        <c:lblOffset val="100"/>
        <c:noMultiLvlLbl val="0"/>
      </c:catAx>
      <c:valAx>
        <c:axId val="-2087002888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-211164298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LTDA'!$B$46</c:f>
              <c:strCache>
                <c:ptCount val="1"/>
                <c:pt idx="0">
                  <c:v>Prazo Médio de Duplicatas a Receber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01-7D47-BBA9-F6528430C0EC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01-7D47-BBA9-F6528430C0EC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01-7D47-BBA9-F6528430C0E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LTDA'!$D$46:$I$46</c:f>
              <c:numCache>
                <c:formatCode>_-* #,##0_-;\-* #,##0_-;_-* "-"??_-;_-@_-</c:formatCode>
                <c:ptCount val="3"/>
                <c:pt idx="0">
                  <c:v>28.197735107109601</c:v>
                </c:pt>
                <c:pt idx="1">
                  <c:v>26.459939022268649</c:v>
                </c:pt>
                <c:pt idx="2">
                  <c:v>21.31869596923401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01-7D47-BBA9-F6528430C0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15869128"/>
        <c:axId val="-2107861384"/>
      </c:lineChart>
      <c:catAx>
        <c:axId val="-2115869128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107861384"/>
        <c:crosses val="autoZero"/>
        <c:auto val="1"/>
        <c:lblAlgn val="ctr"/>
        <c:lblOffset val="100"/>
        <c:noMultiLvlLbl val="0"/>
      </c:catAx>
      <c:valAx>
        <c:axId val="-2107861384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-2115869128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LTDA'!$B$48</c:f>
              <c:strCache>
                <c:ptCount val="1"/>
                <c:pt idx="0">
                  <c:v>Ciclo Operacional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E9-2D49-853C-08D1E354126F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E9-2D49-853C-08D1E354126F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E9-2D49-853C-08D1E354126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LTDA'!$D$48:$I$48</c:f>
              <c:numCache>
                <c:formatCode>_-* #,##0_-;\-* #,##0_-;_-* "-"??_-;_-@_-</c:formatCode>
                <c:ptCount val="3"/>
                <c:pt idx="0">
                  <c:v>88.356285882613577</c:v>
                </c:pt>
                <c:pt idx="1">
                  <c:v>87.484838019591535</c:v>
                </c:pt>
                <c:pt idx="2">
                  <c:v>76.754987599841428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E9-2D49-853C-08D1E354126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086961208"/>
        <c:axId val="-2087705368"/>
      </c:lineChart>
      <c:catAx>
        <c:axId val="-2086961208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7705368"/>
        <c:crosses val="autoZero"/>
        <c:auto val="1"/>
        <c:lblAlgn val="ctr"/>
        <c:lblOffset val="100"/>
        <c:noMultiLvlLbl val="0"/>
      </c:catAx>
      <c:valAx>
        <c:axId val="-2087705368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-2086961208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LTDA'!$B$47</c:f>
              <c:strCache>
                <c:ptCount val="1"/>
                <c:pt idx="0">
                  <c:v>Prazo Médio de Duplic. a pagar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6D-C94E-9284-2C196EF5E11C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6D-C94E-9284-2C196EF5E11C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6D-C94E-9284-2C196EF5E11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LTDA'!$D$47:$I$47</c:f>
              <c:numCache>
                <c:formatCode>_-* #,##0_-;\-* #,##0_-;_-* "-"??_-;_-@_-</c:formatCode>
                <c:ptCount val="3"/>
                <c:pt idx="0">
                  <c:v>53.9659009335818</c:v>
                </c:pt>
                <c:pt idx="1">
                  <c:v>42.400231444551842</c:v>
                </c:pt>
                <c:pt idx="2">
                  <c:v>41.752186322489898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6D-C94E-9284-2C196EF5E11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08525704"/>
        <c:axId val="-2116778088"/>
      </c:lineChart>
      <c:catAx>
        <c:axId val="-2108525704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116778088"/>
        <c:crosses val="autoZero"/>
        <c:auto val="1"/>
        <c:lblAlgn val="ctr"/>
        <c:lblOffset val="100"/>
        <c:noMultiLvlLbl val="0"/>
      </c:catAx>
      <c:valAx>
        <c:axId val="-2116778088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-210852570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LTDA'!$B$38</c:f>
              <c:strCache>
                <c:ptCount val="1"/>
                <c:pt idx="0">
                  <c:v>Retorno do Capital próprio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F6-1942-8EC8-94F3D8BF3227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F6-1942-8EC8-94F3D8BF3227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F6-1942-8EC8-94F3D8BF3227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LTDA'!$D$38:$I$38</c:f>
              <c:numCache>
                <c:formatCode>0.0%</c:formatCode>
                <c:ptCount val="3"/>
                <c:pt idx="0">
                  <c:v>0.201188988351968</c:v>
                </c:pt>
                <c:pt idx="1">
                  <c:v>0.20740415772471801</c:v>
                </c:pt>
                <c:pt idx="2">
                  <c:v>0.18147318415818001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F6-1942-8EC8-94F3D8BF322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17677688"/>
        <c:axId val="-2119454712"/>
      </c:lineChart>
      <c:catAx>
        <c:axId val="-2117677688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119454712"/>
        <c:crosses val="autoZero"/>
        <c:auto val="1"/>
        <c:lblAlgn val="ctr"/>
        <c:lblOffset val="100"/>
        <c:noMultiLvlLbl val="0"/>
      </c:catAx>
      <c:valAx>
        <c:axId val="-2119454712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-2117677688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LTDA'!$B$39</c:f>
              <c:strCache>
                <c:ptCount val="1"/>
                <c:pt idx="0">
                  <c:v>Retorno do Ativo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4F-7A40-9E98-3396F0859041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4F-7A40-9E98-3396F0859041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4F-7A40-9E98-3396F085904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LTDA'!$D$39:$I$39</c:f>
              <c:numCache>
                <c:formatCode>0.0%</c:formatCode>
                <c:ptCount val="3"/>
                <c:pt idx="0">
                  <c:v>7.8437878029779001E-2</c:v>
                </c:pt>
                <c:pt idx="1">
                  <c:v>9.0583371886402697E-2</c:v>
                </c:pt>
                <c:pt idx="2">
                  <c:v>8.5802135067849297E-2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4F-7A40-9E98-3396F085904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07213064"/>
        <c:axId val="-2117699624"/>
      </c:lineChart>
      <c:catAx>
        <c:axId val="-2107213064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117699624"/>
        <c:crosses val="autoZero"/>
        <c:auto val="1"/>
        <c:lblAlgn val="ctr"/>
        <c:lblOffset val="100"/>
        <c:noMultiLvlLbl val="0"/>
      </c:catAx>
      <c:valAx>
        <c:axId val="-211769962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-210721306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LTDA'!$B$40</c:f>
              <c:strCache>
                <c:ptCount val="1"/>
                <c:pt idx="0">
                  <c:v>Giro do Ativo</c:v>
                </c:pt>
              </c:strCache>
            </c:strRef>
          </c:tx>
          <c:dLbls>
            <c:dLbl>
              <c:idx val="0"/>
              <c:layout>
                <c:manualLayout>
                  <c:x val="-6.5507600860574305E-2"/>
                  <c:y val="-6.92095692509365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26-BB45-BF8F-6386547C96EC}"/>
                </c:ext>
              </c:extLst>
            </c:dLbl>
            <c:dLbl>
              <c:idx val="1"/>
              <c:layout>
                <c:manualLayout>
                  <c:x val="-7.0850529481525495E-2"/>
                  <c:y val="-6.2917790228123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26-BB45-BF8F-6386547C96EC}"/>
                </c:ext>
              </c:extLst>
            </c:dLbl>
            <c:dLbl>
              <c:idx val="2"/>
              <c:layout>
                <c:manualLayout>
                  <c:x val="-7.0850529481525495E-2"/>
                  <c:y val="-6.92095692509363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26-BB45-BF8F-6386547C96E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LTDA'!$D$40:$I$40</c:f>
              <c:numCache>
                <c:formatCode>_-* #,##0.00_-;\-* #,##0.00_-;_-* "-"??_-;_-@_-</c:formatCode>
                <c:ptCount val="3"/>
                <c:pt idx="0">
                  <c:v>3.919067499284357</c:v>
                </c:pt>
                <c:pt idx="1">
                  <c:v>4.1596677821038401</c:v>
                </c:pt>
                <c:pt idx="2">
                  <c:v>4.2456416447052403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26-BB45-BF8F-6386547C96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08626264"/>
        <c:axId val="-2088152024"/>
      </c:lineChart>
      <c:catAx>
        <c:axId val="-2108626264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8152024"/>
        <c:crosses val="autoZero"/>
        <c:auto val="1"/>
        <c:lblAlgn val="ctr"/>
        <c:lblOffset val="100"/>
        <c:noMultiLvlLbl val="0"/>
      </c:catAx>
      <c:valAx>
        <c:axId val="-2088152024"/>
        <c:scaling>
          <c:orientation val="minMax"/>
        </c:scaling>
        <c:delete val="1"/>
        <c:axPos val="l"/>
        <c:numFmt formatCode="_-* #,##0.00_-;\-* #,##0.00_-;_-* &quot;-&quot;??_-;_-@_-" sourceLinked="1"/>
        <c:majorTickMark val="out"/>
        <c:minorTickMark val="none"/>
        <c:tickLblPos val="nextTo"/>
        <c:crossAx val="-210862626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Margens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'NOSSA EMPRESA XXX PAPÉIS LTDA'!$B$41</c:f>
              <c:strCache>
                <c:ptCount val="1"/>
                <c:pt idx="0">
                  <c:v>Margem Bruta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LTDA'!$D$41:$I$41</c:f>
              <c:numCache>
                <c:formatCode>0.0%</c:formatCode>
                <c:ptCount val="3"/>
                <c:pt idx="0">
                  <c:v>0.110988754451896</c:v>
                </c:pt>
                <c:pt idx="1">
                  <c:v>0.107583756643562</c:v>
                </c:pt>
                <c:pt idx="2">
                  <c:v>0.10362282208601301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9-5A41-AF20-52A0B2A8AE8E}"/>
            </c:ext>
          </c:extLst>
        </c:ser>
        <c:ser>
          <c:idx val="1"/>
          <c:order val="1"/>
          <c:tx>
            <c:strRef>
              <c:f>'NOSSA EMPRESA XXX PAPÉIS LTDA'!$B$42</c:f>
              <c:strCache>
                <c:ptCount val="1"/>
                <c:pt idx="0">
                  <c:v>Margem Operacional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LTDA'!$D$42:$I$42</c:f>
              <c:numCache>
                <c:formatCode>0.0%</c:formatCode>
                <c:ptCount val="3"/>
                <c:pt idx="0">
                  <c:v>2.9651366131540399E-2</c:v>
                </c:pt>
                <c:pt idx="1">
                  <c:v>3.2419199519309598E-2</c:v>
                </c:pt>
                <c:pt idx="2">
                  <c:v>3.0107047048924002E-2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49-5A41-AF20-52A0B2A8AE8E}"/>
            </c:ext>
          </c:extLst>
        </c:ser>
        <c:ser>
          <c:idx val="2"/>
          <c:order val="2"/>
          <c:tx>
            <c:strRef>
              <c:f>'NOSSA EMPRESA XXX PAPÉIS LTDA'!$B$43</c:f>
              <c:strCache>
                <c:ptCount val="1"/>
                <c:pt idx="0">
                  <c:v>Margem Liquida</c:v>
                </c:pt>
              </c:strCache>
            </c:strRef>
          </c:tx>
          <c:dLbls>
            <c:dLbl>
              <c:idx val="0"/>
              <c:layout>
                <c:manualLayout>
                  <c:x val="-5.7538369652501198E-2"/>
                  <c:y val="5.1779966942364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49-5A41-AF20-52A0B2A8AE8E}"/>
                </c:ext>
              </c:extLst>
            </c:dLbl>
            <c:dLbl>
              <c:idx val="1"/>
              <c:layout>
                <c:manualLayout>
                  <c:x val="-5.7538369652501198E-2"/>
                  <c:y val="5.1779966942364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49-5A41-AF20-52A0B2A8AE8E}"/>
                </c:ext>
              </c:extLst>
            </c:dLbl>
            <c:dLbl>
              <c:idx val="2"/>
              <c:layout>
                <c:manualLayout>
                  <c:x val="-5.7538369652501198E-2"/>
                  <c:y val="5.1779966942364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349-5A41-AF20-52A0B2A8AE8E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'NOSSA EMPRESA XXX PAPÉIS LTDA'!$D$28:$I$28</c:f>
              <c:numCache>
                <c:formatCode>@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'NOSSA EMPRESA XXX PAPÉIS LTDA'!$D$43:$I$43</c:f>
              <c:numCache>
                <c:formatCode>0.0%</c:formatCode>
                <c:ptCount val="3"/>
                <c:pt idx="0">
                  <c:v>2.00144238505977E-2</c:v>
                </c:pt>
                <c:pt idx="1">
                  <c:v>2.1776588091029801E-2</c:v>
                </c:pt>
                <c:pt idx="2">
                  <c:v>2.0209462372985199E-2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349-5A41-AF20-52A0B2A8AE8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086583736"/>
        <c:axId val="-2087918680"/>
      </c:lineChart>
      <c:catAx>
        <c:axId val="-2086583736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6350">
            <a:noFill/>
          </a:ln>
        </c:spPr>
        <c:crossAx val="-2087918680"/>
        <c:crosses val="autoZero"/>
        <c:auto val="1"/>
        <c:lblAlgn val="ctr"/>
        <c:lblOffset val="100"/>
        <c:noMultiLvlLbl val="0"/>
      </c:catAx>
      <c:valAx>
        <c:axId val="-208791868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-2086583736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C6633-3FE5-4CFA-A4D5-DB984DCB7340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A0A9E-DE77-46D8-91E5-9BB0E94DA0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68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3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4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5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6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11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12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13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14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15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16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17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18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19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20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21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22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23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24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25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26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27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17411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20403B-8F25-4A10-B65D-7F16F955AD94}" type="slidenum">
              <a:rPr lang="pt-BR" sz="1200">
                <a:latin typeface="+mn-lt"/>
              </a:rPr>
              <a:pPr algn="r">
                <a:defRPr/>
              </a:pPr>
              <a:t>28</a:t>
            </a:fld>
            <a:endParaRPr lang="pt-BR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17649A5-D1BE-4064-A583-FCD7A5349C6E}" type="datetimeFigureOut">
              <a:rPr lang="pt-BR" smtClean="0"/>
              <a:t>21/11/2019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3546E307-6819-467D-B6E1-1F495389DC8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7772400" cy="938535"/>
          </a:xfrm>
        </p:spPr>
        <p:txBody>
          <a:bodyPr>
            <a:normAutofit/>
          </a:bodyPr>
          <a:lstStyle/>
          <a:p>
            <a:r>
              <a:rPr lang="pt-BR" sz="2700" dirty="0"/>
              <a:t>CRM –  </a:t>
            </a:r>
            <a:r>
              <a:rPr lang="pt-BR" sz="2700" dirty="0" err="1"/>
              <a:t>Customer</a:t>
            </a:r>
            <a:r>
              <a:rPr lang="pt-BR" sz="2700" dirty="0"/>
              <a:t> </a:t>
            </a:r>
            <a:r>
              <a:rPr lang="pt-BR" sz="2700" dirty="0" err="1"/>
              <a:t>Relationship</a:t>
            </a:r>
            <a:r>
              <a:rPr lang="pt-BR" sz="2700" dirty="0"/>
              <a:t> Management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1457" y="4797152"/>
            <a:ext cx="7772400" cy="720080"/>
          </a:xfrm>
        </p:spPr>
        <p:txBody>
          <a:bodyPr>
            <a:noAutofit/>
          </a:bodyPr>
          <a:lstStyle/>
          <a:p>
            <a:r>
              <a:rPr lang="pt-BR" sz="5000" dirty="0"/>
              <a:t>B.I - Business </a:t>
            </a:r>
            <a:r>
              <a:rPr lang="pt-BR" sz="5000" dirty="0" err="1"/>
              <a:t>Inteligence</a:t>
            </a:r>
            <a:endParaRPr lang="pt-BR" sz="50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09673" y="3263755"/>
            <a:ext cx="77724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700" dirty="0"/>
              <a:t>SIG – Sistema de apoio a decisões</a:t>
            </a:r>
            <a:br>
              <a:rPr lang="pt-BR" sz="2700" dirty="0"/>
            </a:br>
            <a:endParaRPr lang="pt-BR" sz="27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043608" y="260648"/>
            <a:ext cx="77724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5000" dirty="0"/>
              <a:t>Evolução da tecnologia da informação</a:t>
            </a:r>
          </a:p>
        </p:txBody>
      </p:sp>
      <p:sp>
        <p:nvSpPr>
          <p:cNvPr id="6" name="Seta para baixo 5"/>
          <p:cNvSpPr/>
          <p:nvPr/>
        </p:nvSpPr>
        <p:spPr>
          <a:xfrm>
            <a:off x="4035833" y="2805783"/>
            <a:ext cx="720080" cy="6232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4035833" y="4101927"/>
            <a:ext cx="720080" cy="6232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60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3671" y="1412776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pt-BR" sz="2700" dirty="0"/>
              <a:t>É o </a:t>
            </a:r>
            <a:r>
              <a:rPr lang="pt-BR" sz="2700" u="sng" dirty="0"/>
              <a:t>uso</a:t>
            </a:r>
            <a:r>
              <a:rPr lang="pt-BR" sz="2700" dirty="0"/>
              <a:t> da informação que permite as organizações decidir, medir e otimizar seu desempenho e eficiência.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611560" y="260648"/>
            <a:ext cx="77724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5000" dirty="0"/>
              <a:t>Conceito de BI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611560" y="2780928"/>
            <a:ext cx="77724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700" dirty="0"/>
              <a:t>B.I. Não é um software mas sim um conceito de </a:t>
            </a:r>
            <a:r>
              <a:rPr lang="pt-BR" sz="2700" u="sng" dirty="0"/>
              <a:t>uso</a:t>
            </a:r>
            <a:r>
              <a:rPr lang="pt-BR" sz="2700" dirty="0"/>
              <a:t> das informações.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96458" y="3806730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É a forma que você lê seus dados, distinguindo-os ou agrupando-os, transformando-os em informação útil ao seu negócio, sob múltiplas óticas de forma simultânea, clara e simples, alicerçando a tomada de decisão empresarial.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4987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 bwMode="auto">
          <a:xfrm>
            <a:off x="1115616" y="23523"/>
            <a:ext cx="712879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3600" b="1" dirty="0">
                <a:latin typeface="Calibri" pitchFamily="34" charset="0"/>
              </a:rPr>
              <a:t>Multiplicidade dos dados organizacionais</a:t>
            </a:r>
          </a:p>
        </p:txBody>
      </p:sp>
      <p:pic>
        <p:nvPicPr>
          <p:cNvPr id="4" name="Espaço Reservado para Conteúdo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96752"/>
            <a:ext cx="7386933" cy="511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846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419350" y="20638"/>
            <a:ext cx="6724650" cy="785812"/>
          </a:xfrm>
        </p:spPr>
        <p:txBody>
          <a:bodyPr vert="horz" lIns="91440" tIns="45720" rIns="91440" bIns="45720" rtlCol="0" anchor="b" anchorCtr="0">
            <a:normAutofit fontScale="90000"/>
          </a:bodyPr>
          <a:lstStyle/>
          <a:p>
            <a:pPr algn="r"/>
            <a:r>
              <a:rPr lang="pt-BR" dirty="0"/>
              <a:t>definições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1520" y="4509120"/>
            <a:ext cx="8892481" cy="215996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800" b="1" dirty="0">
                <a:solidFill>
                  <a:schemeClr val="tx1"/>
                </a:solidFill>
                <a:latin typeface="Calibri" pitchFamily="34" charset="0"/>
              </a:rPr>
              <a:t>CONHECIMENTO</a:t>
            </a:r>
            <a:r>
              <a:rPr lang="pt-BR" sz="1800" dirty="0">
                <a:solidFill>
                  <a:schemeClr val="tx1"/>
                </a:solidFill>
                <a:latin typeface="Calibri" pitchFamily="34" charset="0"/>
              </a:rPr>
              <a:t> é a informação DEVIDAMENTE TRATADA, QUALIFICADA, GARANTIDA E ÚTIL.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800" dirty="0">
                <a:solidFill>
                  <a:schemeClr val="tx1"/>
                </a:solidFill>
                <a:latin typeface="Calibri" pitchFamily="34" charset="0"/>
              </a:rPr>
              <a:t>Exemplos: Tempo médio de atendimento do setor X, produtividade homem/hora por tipo de atendimento, por dia, por semana, por mês, por setor.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800" dirty="0">
                <a:solidFill>
                  <a:schemeClr val="tx1"/>
                </a:solidFill>
                <a:latin typeface="Calibri" pitchFamily="34" charset="0"/>
              </a:rPr>
              <a:t>Lucratividade do mês, semana, dia ou ano, rentabilidade por segmentos de negócio, por cliente, por loja, por cidade ou estado. E ainda: Atingimento das metas de vendas e sua relação com a margem efetiva do negócio, etc.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 bwMode="auto">
          <a:xfrm>
            <a:off x="3347864" y="1070118"/>
            <a:ext cx="241176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>
                <a:latin typeface="Calibri" pitchFamily="34" charset="0"/>
              </a:rPr>
              <a:t>DADOS</a:t>
            </a:r>
            <a:endParaRPr lang="pt-BR" sz="1600" b="1" dirty="0">
              <a:latin typeface="Calibri" pitchFamily="34" charset="0"/>
            </a:endParaRP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 bwMode="auto">
          <a:xfrm>
            <a:off x="3275856" y="2276872"/>
            <a:ext cx="2374354" cy="54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>
                <a:latin typeface="Calibri" pitchFamily="34" charset="0"/>
              </a:rPr>
              <a:t>INFORMAÇÃO</a:t>
            </a:r>
            <a:endParaRPr lang="pt-BR" sz="1600" b="1" dirty="0">
              <a:latin typeface="Calibri" pitchFamily="34" charset="0"/>
            </a:endParaRPr>
          </a:p>
        </p:txBody>
      </p:sp>
      <p:sp>
        <p:nvSpPr>
          <p:cNvPr id="13" name="Espaço Reservado para Conteúdo 2"/>
          <p:cNvSpPr txBox="1">
            <a:spLocks/>
          </p:cNvSpPr>
          <p:nvPr/>
        </p:nvSpPr>
        <p:spPr bwMode="auto">
          <a:xfrm>
            <a:off x="3274340" y="3933056"/>
            <a:ext cx="2558803" cy="5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>
                <a:latin typeface="Calibri" pitchFamily="34" charset="0"/>
              </a:rPr>
              <a:t>CONHECIMENTO</a:t>
            </a:r>
            <a:endParaRPr lang="pt-BR" sz="1600" b="1" dirty="0">
              <a:latin typeface="Calibri" pitchFamily="34" charset="0"/>
            </a:endParaRPr>
          </a:p>
        </p:txBody>
      </p:sp>
      <p:sp>
        <p:nvSpPr>
          <p:cNvPr id="14" name="Seta para baixo 13"/>
          <p:cNvSpPr/>
          <p:nvPr/>
        </p:nvSpPr>
        <p:spPr>
          <a:xfrm>
            <a:off x="3780135" y="1484784"/>
            <a:ext cx="1547217" cy="56502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baixo 14"/>
          <p:cNvSpPr/>
          <p:nvPr/>
        </p:nvSpPr>
        <p:spPr>
          <a:xfrm>
            <a:off x="3780134" y="2816932"/>
            <a:ext cx="1547217" cy="9361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2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323528" y="404664"/>
            <a:ext cx="849694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Através do conhecimento dos fatos, obtemos....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32270" y="2377058"/>
            <a:ext cx="8388202" cy="51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De posse dos indicadores do negócio, é possível visualizar sua tendência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 bwMode="auto">
          <a:xfrm>
            <a:off x="323529" y="4833156"/>
            <a:ext cx="8496944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Gerenciando tendências, controla-se o Resultado do negócio.</a:t>
            </a:r>
          </a:p>
        </p:txBody>
      </p:sp>
      <p:sp>
        <p:nvSpPr>
          <p:cNvPr id="3" name="Seta para baixo 2"/>
          <p:cNvSpPr/>
          <p:nvPr/>
        </p:nvSpPr>
        <p:spPr>
          <a:xfrm>
            <a:off x="3875020" y="4149080"/>
            <a:ext cx="1547217" cy="56502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 bwMode="auto">
          <a:xfrm>
            <a:off x="323528" y="5253736"/>
            <a:ext cx="849694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4800" b="1" dirty="0">
                <a:solidFill>
                  <a:srgbClr val="00B050"/>
                </a:solidFill>
                <a:latin typeface="Calibri" pitchFamily="34" charset="0"/>
              </a:rPr>
              <a:t>RESULTADO</a:t>
            </a:r>
            <a:endParaRPr lang="pt-BR" sz="36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 bwMode="auto">
          <a:xfrm>
            <a:off x="432270" y="1844824"/>
            <a:ext cx="838820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>
                <a:latin typeface="Calibri" pitchFamily="34" charset="0"/>
              </a:rPr>
              <a:t>INDICADORES</a:t>
            </a:r>
            <a:endParaRPr lang="pt-BR" sz="1600" b="1" dirty="0">
              <a:latin typeface="Calibri" pitchFamily="34" charset="0"/>
            </a:endParaRP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 bwMode="auto">
          <a:xfrm>
            <a:off x="323528" y="3609020"/>
            <a:ext cx="8496944" cy="54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>
                <a:solidFill>
                  <a:srgbClr val="FF0000"/>
                </a:solidFill>
                <a:latin typeface="Calibri" pitchFamily="34" charset="0"/>
              </a:rPr>
              <a:t>TENDÊNCIAS</a:t>
            </a:r>
            <a:endParaRPr lang="pt-BR" sz="1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4" name="Seta para baixo 13"/>
          <p:cNvSpPr/>
          <p:nvPr/>
        </p:nvSpPr>
        <p:spPr>
          <a:xfrm>
            <a:off x="3852762" y="2869355"/>
            <a:ext cx="1547217" cy="56502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baixo 14"/>
          <p:cNvSpPr/>
          <p:nvPr/>
        </p:nvSpPr>
        <p:spPr>
          <a:xfrm>
            <a:off x="3852761" y="870939"/>
            <a:ext cx="1547217" cy="9361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562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 bwMode="auto">
          <a:xfrm>
            <a:off x="1187624" y="2780928"/>
            <a:ext cx="68207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3600" b="1" dirty="0">
                <a:latin typeface="Calibri" pitchFamily="34" charset="0"/>
              </a:rPr>
              <a:t>Como criar, desenvolver e manter uma ferramenta de B.I. ?</a:t>
            </a:r>
          </a:p>
        </p:txBody>
      </p:sp>
    </p:spTree>
    <p:extLst>
      <p:ext uri="{BB962C8B-B14F-4D97-AF65-F5344CB8AC3E}">
        <p14:creationId xmlns:p14="http://schemas.microsoft.com/office/powerpoint/2010/main" val="311628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1. Identificação da </a:t>
            </a:r>
            <a:br>
              <a:rPr lang="pt-BR" dirty="0"/>
            </a:br>
            <a:r>
              <a:rPr lang="pt-BR" dirty="0"/>
              <a:t>Estratégia organizacional 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9"/>
            <a:ext cx="8363272" cy="723536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4" name="Triângulo isósceles 3"/>
          <p:cNvSpPr/>
          <p:nvPr/>
        </p:nvSpPr>
        <p:spPr>
          <a:xfrm>
            <a:off x="1403648" y="1916832"/>
            <a:ext cx="5976664" cy="41764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702525" y="285293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Diretoria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30517" y="400506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Gestores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30517" y="493187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Operadores/Colaboradores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486501" y="558924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Clientes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3134573" y="3573016"/>
            <a:ext cx="2376264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486501" y="4653136"/>
            <a:ext cx="374441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838429" y="5589240"/>
            <a:ext cx="518457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0" y="20608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u="sng" dirty="0">
                <a:solidFill>
                  <a:srgbClr val="FF0000"/>
                </a:solidFill>
              </a:rPr>
              <a:t>ANÁLISE DO AMBIENTE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2123728" y="2636912"/>
            <a:ext cx="72008" cy="381642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>
            <a:off x="6732240" y="2708920"/>
            <a:ext cx="72008" cy="381642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35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2. Identificação e qualificação das informações gerenciais</a:t>
            </a:r>
          </a:p>
        </p:txBody>
      </p:sp>
      <p:sp>
        <p:nvSpPr>
          <p:cNvPr id="4" name="Triângulo isósceles 3"/>
          <p:cNvSpPr/>
          <p:nvPr/>
        </p:nvSpPr>
        <p:spPr>
          <a:xfrm>
            <a:off x="1403648" y="1916832"/>
            <a:ext cx="5976664" cy="41764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702525" y="285293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Diretoria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30517" y="400506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Gestores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30517" y="493187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Operadores/Colaboradores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486501" y="558924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Clientes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3203848" y="3573016"/>
            <a:ext cx="2376264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486501" y="4653136"/>
            <a:ext cx="374441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838429" y="5589240"/>
            <a:ext cx="518457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0" y="2276872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DEFINIÇÕES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236296" y="6237312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INFORMAÇÕES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827584" y="2708920"/>
            <a:ext cx="0" cy="273630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1115616" y="2708920"/>
            <a:ext cx="0" cy="273630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>
            <a:off x="1403648" y="2708920"/>
            <a:ext cx="0" cy="273630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H="1" flipV="1">
            <a:off x="7596336" y="2492896"/>
            <a:ext cx="72008" cy="36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 flipH="1" flipV="1">
            <a:off x="7884368" y="2492896"/>
            <a:ext cx="72008" cy="36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flipH="1" flipV="1">
            <a:off x="8172400" y="2492896"/>
            <a:ext cx="72008" cy="3600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352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3. Implantação/Reavaliação dos Indicadores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915816" y="1481329"/>
            <a:ext cx="5904656" cy="723536"/>
          </a:xfrm>
        </p:spPr>
        <p:txBody>
          <a:bodyPr>
            <a:normAutofit/>
          </a:bodyPr>
          <a:lstStyle/>
          <a:p>
            <a:r>
              <a:rPr lang="pt-BR" dirty="0"/>
              <a:t>Questões: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Triângulo isósceles 3"/>
          <p:cNvSpPr/>
          <p:nvPr/>
        </p:nvSpPr>
        <p:spPr>
          <a:xfrm>
            <a:off x="0" y="2060848"/>
            <a:ext cx="5976664" cy="41764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8877" y="299695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Diretoria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259632" y="393305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Gestores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226869" y="507589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Operadores/Colaboradores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82853" y="573325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Clientes</a:t>
            </a:r>
          </a:p>
        </p:txBody>
      </p:sp>
      <p:cxnSp>
        <p:nvCxnSpPr>
          <p:cNvPr id="10" name="Conector reto 9"/>
          <p:cNvCxnSpPr/>
          <p:nvPr/>
        </p:nvCxnSpPr>
        <p:spPr>
          <a:xfrm flipV="1">
            <a:off x="1902381" y="3501008"/>
            <a:ext cx="7241619" cy="3028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082853" y="4797152"/>
            <a:ext cx="8061147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434781" y="5733256"/>
            <a:ext cx="8709219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Conteúdo 1"/>
          <p:cNvSpPr txBox="1">
            <a:spLocks/>
          </p:cNvSpPr>
          <p:nvPr/>
        </p:nvSpPr>
        <p:spPr>
          <a:xfrm>
            <a:off x="3563888" y="2276872"/>
            <a:ext cx="5292080" cy="11521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 são controlados</a:t>
            </a:r>
            <a:r>
              <a:rPr kumimoji="0" lang="pt-BR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os objetivos do negócio ? Seus indicadores ? Seu desempenho?  Como é medido resultado ?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Espaço Reservado para Conteúdo 1"/>
          <p:cNvSpPr txBox="1">
            <a:spLocks/>
          </p:cNvSpPr>
          <p:nvPr/>
        </p:nvSpPr>
        <p:spPr>
          <a:xfrm>
            <a:off x="4499992" y="3617016"/>
            <a:ext cx="4644008" cy="1180136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 os processos são desenvolvidos</a:t>
            </a:r>
            <a:r>
              <a:rPr kumimoji="0" lang="pt-BR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para atendimento dos objetivos do negócio ? Como são controlados e medidos ? 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Espaço Reservado para Conteúdo 1"/>
          <p:cNvSpPr txBox="1">
            <a:spLocks/>
          </p:cNvSpPr>
          <p:nvPr/>
        </p:nvSpPr>
        <p:spPr>
          <a:xfrm>
            <a:off x="5436096" y="4869160"/>
            <a:ext cx="3707904" cy="7920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 são executados</a:t>
            </a:r>
            <a:r>
              <a:rPr kumimoji="0" lang="pt-BR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os processos definidos ?</a:t>
            </a: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Espaço Reservado para Conteúdo 1"/>
          <p:cNvSpPr txBox="1">
            <a:spLocks/>
          </p:cNvSpPr>
          <p:nvPr/>
        </p:nvSpPr>
        <p:spPr>
          <a:xfrm>
            <a:off x="5796136" y="5733256"/>
            <a:ext cx="3347864" cy="9361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Como o cliente percebe o produto/serviço da empresa</a:t>
            </a:r>
            <a:r>
              <a:rPr kumimoji="0" lang="pt-BR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?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pt-BR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67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/>
              <a:t>“Retorno” ao passo nº1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9"/>
            <a:ext cx="8363272" cy="723536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4" name="Triângulo isósceles 3"/>
          <p:cNvSpPr/>
          <p:nvPr/>
        </p:nvSpPr>
        <p:spPr>
          <a:xfrm>
            <a:off x="1437184" y="1124744"/>
            <a:ext cx="5976664" cy="41764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736061" y="206084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Diretoria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64053" y="321297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Gestores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64053" y="41397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Operadores/Colaboradores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20037" y="479715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Clientes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3203848" y="2780928"/>
            <a:ext cx="2376264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520037" y="3861048"/>
            <a:ext cx="374441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871965" y="4797152"/>
            <a:ext cx="5184576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33536" y="126876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u="sng" dirty="0">
                <a:solidFill>
                  <a:srgbClr val="FF0000"/>
                </a:solidFill>
              </a:rPr>
              <a:t>ANÁLISE DO AMBIENTE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2157264" y="1844824"/>
            <a:ext cx="72008" cy="381642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>
            <a:off x="6765776" y="1916832"/>
            <a:ext cx="72008" cy="381642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2"/>
          <p:cNvSpPr txBox="1">
            <a:spLocks/>
          </p:cNvSpPr>
          <p:nvPr/>
        </p:nvSpPr>
        <p:spPr>
          <a:xfrm>
            <a:off x="-24618" y="5744522"/>
            <a:ext cx="89891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Diferentemente de um software ERP, o B.I. </a:t>
            </a:r>
            <a:r>
              <a:rPr lang="pt-BR" b="1" u="sng" dirty="0"/>
              <a:t>é um processo</a:t>
            </a:r>
            <a:r>
              <a:rPr lang="pt-BR" dirty="0"/>
              <a:t> que se adequa as mudanças organizacionais dinamicamente.</a:t>
            </a:r>
          </a:p>
        </p:txBody>
      </p:sp>
      <p:sp>
        <p:nvSpPr>
          <p:cNvPr id="9" name="Curved Right Arrow 8"/>
          <p:cNvSpPr/>
          <p:nvPr/>
        </p:nvSpPr>
        <p:spPr>
          <a:xfrm rot="9359190">
            <a:off x="6553125" y="1614765"/>
            <a:ext cx="1405319" cy="3604068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3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79208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Análise da Estrutura de Capital:</a:t>
            </a:r>
            <a:endParaRPr lang="pt-BR" sz="1600" b="1" i="1" dirty="0">
              <a:latin typeface="Calibri" pitchFamily="34" charset="0"/>
            </a:endParaRPr>
          </a:p>
        </p:txBody>
      </p:sp>
      <p:pic>
        <p:nvPicPr>
          <p:cNvPr id="5" name="Picture 4" descr="Macintosh HD:Users:user:Desktop:Captura de Tela 2014-04-23 às 02.50.36 P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5182190" cy="42321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114502097"/>
              </p:ext>
            </p:extLst>
          </p:nvPr>
        </p:nvGraphicFramePr>
        <p:xfrm>
          <a:off x="4746625" y="980728"/>
          <a:ext cx="4397375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750974222"/>
              </p:ext>
            </p:extLst>
          </p:nvPr>
        </p:nvGraphicFramePr>
        <p:xfrm>
          <a:off x="4932040" y="2780928"/>
          <a:ext cx="4211960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37097413"/>
              </p:ext>
            </p:extLst>
          </p:nvPr>
        </p:nvGraphicFramePr>
        <p:xfrm>
          <a:off x="4788024" y="5229200"/>
          <a:ext cx="4500245" cy="1593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009809989"/>
              </p:ext>
            </p:extLst>
          </p:nvPr>
        </p:nvGraphicFramePr>
        <p:xfrm>
          <a:off x="107504" y="5301208"/>
          <a:ext cx="4500245" cy="1556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3779912" y="4725144"/>
            <a:ext cx="360040" cy="864096"/>
          </a:xfrm>
          <a:prstGeom prst="curvedLef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urved Right Arrow 2"/>
          <p:cNvSpPr/>
          <p:nvPr/>
        </p:nvSpPr>
        <p:spPr>
          <a:xfrm rot="20755871">
            <a:off x="4835795" y="2897687"/>
            <a:ext cx="720080" cy="2851687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865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79208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Indicadores Econômicos:</a:t>
            </a:r>
            <a:endParaRPr lang="pt-BR" sz="1600" b="1" i="1" dirty="0">
              <a:latin typeface="Calibri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223174118"/>
              </p:ext>
            </p:extLst>
          </p:nvPr>
        </p:nvGraphicFramePr>
        <p:xfrm>
          <a:off x="179512" y="1052736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088044989"/>
              </p:ext>
            </p:extLst>
          </p:nvPr>
        </p:nvGraphicFramePr>
        <p:xfrm>
          <a:off x="4643755" y="1052736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95001360"/>
              </p:ext>
            </p:extLst>
          </p:nvPr>
        </p:nvGraphicFramePr>
        <p:xfrm>
          <a:off x="467544" y="3429000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96578426"/>
              </p:ext>
            </p:extLst>
          </p:nvPr>
        </p:nvGraphicFramePr>
        <p:xfrm>
          <a:off x="4643755" y="3645024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36865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79208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Indicadores de Retorno:</a:t>
            </a:r>
            <a:endParaRPr lang="pt-BR" sz="1600" b="1" i="1" dirty="0">
              <a:latin typeface="Calibri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00154709"/>
              </p:ext>
            </p:extLst>
          </p:nvPr>
        </p:nvGraphicFramePr>
        <p:xfrm>
          <a:off x="179512" y="1340768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457651851"/>
              </p:ext>
            </p:extLst>
          </p:nvPr>
        </p:nvGraphicFramePr>
        <p:xfrm>
          <a:off x="4499992" y="1556792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818609642"/>
              </p:ext>
            </p:extLst>
          </p:nvPr>
        </p:nvGraphicFramePr>
        <p:xfrm>
          <a:off x="323528" y="4077072"/>
          <a:ext cx="4500245" cy="187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622429242"/>
              </p:ext>
            </p:extLst>
          </p:nvPr>
        </p:nvGraphicFramePr>
        <p:xfrm>
          <a:off x="4499992" y="3717032"/>
          <a:ext cx="4824536" cy="2833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36865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Demonstrativo do fluxo de Caixa com </a:t>
            </a:r>
            <a:r>
              <a:rPr lang="pt-BR" sz="1600" b="1" i="1" dirty="0" err="1">
                <a:latin typeface="Calibri" pitchFamily="34" charset="0"/>
              </a:rPr>
              <a:t>Drill</a:t>
            </a:r>
            <a:r>
              <a:rPr lang="pt-BR" sz="1600" b="1" i="1" dirty="0">
                <a:latin typeface="Calibri" pitchFamily="34" charset="0"/>
              </a:rPr>
              <a:t>-Down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30678" cy="451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31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79208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DRE Contábil/Gerencial com </a:t>
            </a:r>
            <a:r>
              <a:rPr lang="pt-BR" sz="1600" b="1" i="1" dirty="0" err="1">
                <a:latin typeface="Calibri" pitchFamily="34" charset="0"/>
              </a:rPr>
              <a:t>Drill</a:t>
            </a:r>
            <a:r>
              <a:rPr lang="pt-BR" sz="1600" b="1" i="1" dirty="0">
                <a:latin typeface="Calibri" pitchFamily="34" charset="0"/>
              </a:rPr>
              <a:t>-Down. “Do Balanço Anual ao detalhamento do Diário”.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567872" cy="472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879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“Produtividade diária” - Gerencial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1" t="23411" r="3730" b="14882"/>
          <a:stretch/>
        </p:blipFill>
        <p:spPr bwMode="auto">
          <a:xfrm>
            <a:off x="179512" y="1052736"/>
            <a:ext cx="8901868" cy="422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126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“Áreas de atuação” - Estratégico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2" t="17792" r="2950" b="5809"/>
          <a:stretch/>
        </p:blipFill>
        <p:spPr bwMode="auto">
          <a:xfrm>
            <a:off x="154538" y="908720"/>
            <a:ext cx="8514977" cy="443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914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Curva ABC e tendências de faturamento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0" b="39325"/>
          <a:stretch/>
        </p:blipFill>
        <p:spPr bwMode="auto">
          <a:xfrm>
            <a:off x="221738" y="836712"/>
            <a:ext cx="8534245" cy="1788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9" r="9218"/>
          <a:stretch/>
        </p:blipFill>
        <p:spPr bwMode="auto">
          <a:xfrm>
            <a:off x="306192" y="2754319"/>
            <a:ext cx="8449791" cy="39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lipse 1"/>
          <p:cNvSpPr/>
          <p:nvPr/>
        </p:nvSpPr>
        <p:spPr>
          <a:xfrm>
            <a:off x="5292080" y="2625315"/>
            <a:ext cx="3463903" cy="9477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56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Produtividade “Chão de fábrica” – Volumes por colaborador/ Mês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29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44624"/>
            <a:ext cx="89644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Análise geográfica da demanda </a:t>
            </a:r>
            <a:r>
              <a:rPr lang="pt-BR" sz="1600" b="1" dirty="0" err="1">
                <a:latin typeface="Calibri" pitchFamily="34" charset="0"/>
              </a:rPr>
              <a:t>x</a:t>
            </a:r>
            <a:r>
              <a:rPr lang="pt-BR" sz="1600" b="1" dirty="0">
                <a:latin typeface="Calibri" pitchFamily="34" charset="0"/>
              </a:rPr>
              <a:t> cruzamento de dados demográficos </a:t>
            </a:r>
            <a:r>
              <a:rPr lang="pt-BR" sz="1600" b="1" i="1" dirty="0">
                <a:latin typeface="Calibri" pitchFamily="34" charset="0"/>
              </a:rPr>
              <a:t>Big Data - </a:t>
            </a:r>
            <a:r>
              <a:rPr lang="pt-BR" sz="1600" b="1" dirty="0">
                <a:latin typeface="Calibri" pitchFamily="34" charset="0"/>
              </a:rPr>
              <a:t>ESTRATÉGIGO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" t="17463" r="26933" b="5562"/>
          <a:stretch/>
        </p:blipFill>
        <p:spPr bwMode="auto">
          <a:xfrm>
            <a:off x="159831" y="781416"/>
            <a:ext cx="8676456" cy="498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22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63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Análise diária da movimentação das disponibilidades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7532911" cy="311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16127"/>
            <a:ext cx="7272808" cy="284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174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820891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Acompanhamento </a:t>
            </a:r>
            <a:r>
              <a:rPr lang="pt-BR" sz="1600" b="1" i="1" dirty="0">
                <a:latin typeface="Calibri" pitchFamily="34" charset="0"/>
              </a:rPr>
              <a:t>real-time </a:t>
            </a:r>
            <a:r>
              <a:rPr lang="pt-BR" sz="1600" b="1" dirty="0">
                <a:latin typeface="Calibri" pitchFamily="34" charset="0"/>
              </a:rPr>
              <a:t>de metas de faturamento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709738"/>
            <a:ext cx="885825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174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Indicadores produtivos com detalhamento profundo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/>
          <a:stretch/>
        </p:blipFill>
        <p:spPr bwMode="auto">
          <a:xfrm>
            <a:off x="215022" y="1124744"/>
            <a:ext cx="8922712" cy="4621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970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Produção </a:t>
            </a:r>
            <a:r>
              <a:rPr lang="pt-BR" sz="1600" b="1" dirty="0" err="1">
                <a:latin typeface="Calibri" pitchFamily="34" charset="0"/>
              </a:rPr>
              <a:t>x</a:t>
            </a:r>
            <a:r>
              <a:rPr lang="pt-BR" sz="1600" b="1" dirty="0">
                <a:latin typeface="Calibri" pitchFamily="34" charset="0"/>
              </a:rPr>
              <a:t> Custos </a:t>
            </a:r>
            <a:r>
              <a:rPr lang="pt-BR" sz="1600" b="1" dirty="0" err="1">
                <a:latin typeface="Calibri" pitchFamily="34" charset="0"/>
              </a:rPr>
              <a:t>x</a:t>
            </a:r>
            <a:r>
              <a:rPr lang="pt-BR" sz="1600" b="1" dirty="0">
                <a:latin typeface="Calibri" pitchFamily="34" charset="0"/>
              </a:rPr>
              <a:t> Metas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2525"/>
            <a:ext cx="8604448" cy="44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970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179512" y="116632"/>
            <a:ext cx="687899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Alguns exemplos de utilização do Business </a:t>
            </a:r>
            <a:r>
              <a:rPr lang="pt-BR" sz="1600" b="1" dirty="0" err="1">
                <a:latin typeface="Calibri" pitchFamily="34" charset="0"/>
              </a:rPr>
              <a:t>inteligence</a:t>
            </a:r>
            <a:r>
              <a:rPr lang="pt-BR" sz="1600" b="1" dirty="0">
                <a:latin typeface="Calibri" pitchFamily="34" charset="0"/>
              </a:rPr>
              <a:t>: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BR" sz="1600" b="1" dirty="0">
                <a:latin typeface="Calibri" pitchFamily="34" charset="0"/>
              </a:rPr>
              <a:t>Destinação de Recursos </a:t>
            </a:r>
            <a:r>
              <a:rPr lang="pt-BR" sz="1600" b="1" dirty="0" err="1">
                <a:latin typeface="Calibri" pitchFamily="34" charset="0"/>
              </a:rPr>
              <a:t>x</a:t>
            </a:r>
            <a:r>
              <a:rPr lang="pt-BR" sz="1600" b="1" dirty="0">
                <a:latin typeface="Calibri" pitchFamily="34" charset="0"/>
              </a:rPr>
              <a:t> Orçamento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7" r="25706" b="7065"/>
          <a:stretch/>
        </p:blipFill>
        <p:spPr bwMode="auto">
          <a:xfrm>
            <a:off x="467544" y="1467757"/>
            <a:ext cx="8280920" cy="497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24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5" name="CaixaDeTexto 10"/>
          <p:cNvSpPr txBox="1"/>
          <p:nvPr/>
        </p:nvSpPr>
        <p:spPr>
          <a:xfrm>
            <a:off x="1115616" y="5085184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BI é um universo de respostas aguardando a pergunta certa.</a:t>
            </a:r>
          </a:p>
          <a:p>
            <a:endParaRPr lang="pt-B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692696"/>
            <a:ext cx="6524972" cy="40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65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5" name="CaixaDeTexto 10"/>
          <p:cNvSpPr txBox="1"/>
          <p:nvPr/>
        </p:nvSpPr>
        <p:spPr>
          <a:xfrm>
            <a:off x="2218594" y="11663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dirty="0"/>
              <a:t>Clientes e Parceiros.</a:t>
            </a:r>
          </a:p>
          <a:p>
            <a:pPr algn="r"/>
            <a:endParaRPr lang="pt-BR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52" y="1603276"/>
            <a:ext cx="2616200" cy="1054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352" y="1412776"/>
            <a:ext cx="1231900" cy="172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1412776"/>
            <a:ext cx="2641600" cy="1155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52" y="3863876"/>
            <a:ext cx="3378200" cy="88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952" y="3711476"/>
            <a:ext cx="22606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03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328863" y="5157788"/>
            <a:ext cx="6815137" cy="15843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pt-BR" sz="1600" b="1" dirty="0">
              <a:latin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23678" y="3023456"/>
            <a:ext cx="8778283" cy="3834544"/>
          </a:xfrm>
          <a:prstGeom prst="rect">
            <a:avLst/>
          </a:prstGeom>
        </p:spPr>
        <p:txBody>
          <a:bodyPr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sz="2800" dirty="0"/>
              <a:t>Mobile: 51 98428 6058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n-US" sz="2800" dirty="0"/>
              <a:t>Giuliano </a:t>
            </a:r>
            <a:r>
              <a:rPr lang="en-US" sz="2800" dirty="0" err="1"/>
              <a:t>Curtinaz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980728"/>
            <a:ext cx="69088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1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622</TotalTime>
  <Words>686</Words>
  <Application>Microsoft Macintosh PowerPoint</Application>
  <PresentationFormat>Apresentação na tela (4:3)</PresentationFormat>
  <Paragraphs>126</Paragraphs>
  <Slides>28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Arial</vt:lpstr>
      <vt:lpstr>Calibri</vt:lpstr>
      <vt:lpstr>News Gothic MT</vt:lpstr>
      <vt:lpstr>Wingdings</vt:lpstr>
      <vt:lpstr>Wingdings 2</vt:lpstr>
      <vt:lpstr>Wingdings 3</vt:lpstr>
      <vt:lpstr>Breeze</vt:lpstr>
      <vt:lpstr>CRM –  Customer Relationship Management</vt:lpstr>
      <vt:lpstr>É o uso da informação que permite as organizações decidir, medir e otimizar seu desempenho e eficiência.</vt:lpstr>
      <vt:lpstr>Apresentação do PowerPoint</vt:lpstr>
      <vt:lpstr>definições</vt:lpstr>
      <vt:lpstr>Apresentação do PowerPoint</vt:lpstr>
      <vt:lpstr>Apresentação do PowerPoint</vt:lpstr>
      <vt:lpstr>1. Identificação da  Estratégia organizacional </vt:lpstr>
      <vt:lpstr>2. Identificação e qualificação das informações gerenciais</vt:lpstr>
      <vt:lpstr>3. Implantação/Reavaliação dos Indicadores</vt:lpstr>
      <vt:lpstr>“Retorno” ao passo nº1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 –  Customer Relationship Management</dc:title>
  <dc:creator>Giuliano Curtinaz</dc:creator>
  <cp:lastModifiedBy>BTL Soluçoes Logisticas</cp:lastModifiedBy>
  <cp:revision>40</cp:revision>
  <dcterms:created xsi:type="dcterms:W3CDTF">2013-05-09T19:13:17Z</dcterms:created>
  <dcterms:modified xsi:type="dcterms:W3CDTF">2019-11-21T14:07:55Z</dcterms:modified>
</cp:coreProperties>
</file>